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292" r:id="rId3"/>
    <p:sldId id="329" r:id="rId4"/>
    <p:sldId id="297" r:id="rId5"/>
    <p:sldId id="298" r:id="rId6"/>
    <p:sldId id="300" r:id="rId7"/>
    <p:sldId id="257" r:id="rId8"/>
    <p:sldId id="301" r:id="rId9"/>
    <p:sldId id="288" r:id="rId10"/>
    <p:sldId id="271" r:id="rId11"/>
    <p:sldId id="278" r:id="rId12"/>
    <p:sldId id="266" r:id="rId13"/>
    <p:sldId id="280" r:id="rId14"/>
    <p:sldId id="289" r:id="rId15"/>
    <p:sldId id="321" r:id="rId16"/>
    <p:sldId id="303" r:id="rId17"/>
    <p:sldId id="323" r:id="rId18"/>
    <p:sldId id="325" r:id="rId19"/>
    <p:sldId id="305" r:id="rId20"/>
    <p:sldId id="307" r:id="rId21"/>
    <p:sldId id="258" r:id="rId22"/>
    <p:sldId id="327" r:id="rId23"/>
    <p:sldId id="290" r:id="rId24"/>
    <p:sldId id="259" r:id="rId25"/>
    <p:sldId id="306" r:id="rId26"/>
    <p:sldId id="317" r:id="rId27"/>
    <p:sldId id="318" r:id="rId28"/>
    <p:sldId id="320" r:id="rId29"/>
    <p:sldId id="281" r:id="rId30"/>
    <p:sldId id="276" r:id="rId31"/>
    <p:sldId id="291" r:id="rId32"/>
    <p:sldId id="267" r:id="rId33"/>
    <p:sldId id="264" r:id="rId34"/>
    <p:sldId id="274" r:id="rId35"/>
    <p:sldId id="312" r:id="rId36"/>
    <p:sldId id="313" r:id="rId37"/>
    <p:sldId id="314" r:id="rId38"/>
    <p:sldId id="315" r:id="rId39"/>
    <p:sldId id="261" r:id="rId40"/>
    <p:sldId id="275" r:id="rId41"/>
    <p:sldId id="272" r:id="rId42"/>
    <p:sldId id="262" r:id="rId43"/>
    <p:sldId id="270" r:id="rId44"/>
    <p:sldId id="293" r:id="rId45"/>
    <p:sldId id="294" r:id="rId46"/>
    <p:sldId id="295" r:id="rId47"/>
    <p:sldId id="296" r:id="rId48"/>
    <p:sldId id="309" r:id="rId4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210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8958" autoAdjust="0"/>
    <p:restoredTop sz="94660"/>
  </p:normalViewPr>
  <p:slideViewPr>
    <p:cSldViewPr>
      <p:cViewPr>
        <p:scale>
          <a:sx n="100" d="100"/>
          <a:sy n="100" d="100"/>
        </p:scale>
        <p:origin x="-78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D2F93A-0A35-4447-8553-0033CF1D2F9A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E27826-8AC6-4BD5-A580-CEB4D24BA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3C2598-941B-44C9-B9B3-3DAC13AD2B77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7E4663-136C-4482-943B-C444F134112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40E28-C2FB-4475-8C19-471C3A5CBEFD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C003E-0306-487B-A34E-A5CEFE93B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B9CE5-9628-4177-A61A-30F8AE8C5836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22A1E-2FA8-4D2F-8643-7D69C53B7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E011A-5F2E-4813-9B07-9D9BB79445E1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6EFEE-0867-4D0C-A4AA-8EA7B9607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10F6A-2205-4145-8390-ABC271AB605C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11A97-DD99-435A-BFC0-F4B1AEE0F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2DC09-A6D6-4B06-8754-6DDBA730DC53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81A21-8924-47A4-92F9-8215E5B13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658B6-9EDF-49CC-A60A-05BE29C3C826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E49DF-8951-4F4C-BD8E-D4E4BF823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C276E-4325-47C2-8159-336FD1E0B9A8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EA17D-AE4E-465E-BEE4-41DE9DF9E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25BC2-2FB3-4E04-A6A6-96E14A98EC4B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3A3BE-EC51-4F4F-84D2-BEDDFA580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BEBC2-FC3E-44CF-9C49-FD57B372A5B6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D2ADE-50ED-4F7C-A6E0-724A91E67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F2870-6F5F-4C6F-A5B9-E49FA5BB33B3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60AC2-2565-433F-AA51-78722434B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F64F5-16E0-49F1-B94B-5F8F436FD94F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98606-F4FA-4385-9829-9C8CFEE25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52FA42-14A3-4ACE-A417-3D53CAC70800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27997A-0179-4614-B008-39B24E0BB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6" r:id="rId2"/>
    <p:sldLayoutId id="2147483715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6" r:id="rId9"/>
    <p:sldLayoutId id="2147483712" r:id="rId10"/>
    <p:sldLayoutId id="2147483713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 Black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 Black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 Black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 Black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jpe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&#1050;&#1072;&#1090;&#1072;&#1083;&#1086;&#1075;%20&#1091;&#1095;&#1077;&#1073;&#1085;&#1099;&#1093;%20&#1087;&#1086;&#1089;&#1086;&#1073;&#1080;&#1081;%20&#1076;&#1083;&#1103;%20&#1087;&#1086;&#1076;&#1075;&#1086;&#1090;&#1086;&#1074;&#1082;&#1080;%20&#1082;%20&#1045;&#1043;&#1069;.docx" TargetMode="External"/><Relationship Id="rId3" Type="http://schemas.openxmlformats.org/officeDocument/2006/relationships/image" Target="../media/image9.jpeg"/><Relationship Id="rId7" Type="http://schemas.openxmlformats.org/officeDocument/2006/relationships/hyperlink" Target="&#1052;&#1077;&#1076;&#1080;&#1072;&#1090;&#1077;&#1082;&#1072;%20&#1091;&#1095;&#1080;&#1090;&#1077;&#1083;&#1103;%20&#1084;&#1072;&#1090;&#1077;&#1084;&#1072;&#1090;&#1080;&#1082;&#1080;%20&#1041;&#1091;&#1088;&#1077;&#1085;&#1082;&#1086;&#1074;&#1086;&#1081;%20&#1045;.doc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images.yandex.ru/yandsearch?p=1&amp;text=%D1%84%D0%B3%D0%BE%D1%81&amp;pos=56&amp;uinfo=sw-1079-sh-457-fw-854-fh-448-pd-1&amp;rpt=simage&amp;img_url=http://46.uralschool.ru/images/O2a2f6ab331b72936fd1aa7962e08be6d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otki.yandex.ru/users/elenaevmenova2009/view/621264/" TargetMode="External"/><Relationship Id="rId5" Type="http://schemas.openxmlformats.org/officeDocument/2006/relationships/image" Target="../media/image20.png"/><Relationship Id="rId4" Type="http://schemas.openxmlformats.org/officeDocument/2006/relationships/hyperlink" Target="http://images.yandex.ru/yandsearch?p=1&amp;text=%D1%84%D0%B3%D0%BE%D1%81&amp;pos=56&amp;uinfo=sw-1079-sh-457-fw-854-fh-448-pd-1&amp;rpt=simage&amp;img_url=http://46.uralschool.ru/images/O2a2f6ab331b72936fd1aa7962e08be6d.jpg" TargetMode="External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hyperlink" Target="http://images.yandex.ru/yandsearch?p=1&amp;text=%D1%84%D0%B3%D0%BE%D1%81&amp;pos=56&amp;uinfo=sw-1079-sh-457-fw-854-fh-448-pd-1&amp;rpt=simage&amp;img_url=http://46.uralschool.ru/images/O2a2f6ab331b72936fd1aa7962e08be6d.jpg" TargetMode="External"/><Relationship Id="rId3" Type="http://schemas.openxmlformats.org/officeDocument/2006/relationships/image" Target="../media/image31.png"/><Relationship Id="rId7" Type="http://schemas.openxmlformats.org/officeDocument/2006/relationships/image" Target="../media/image35.wmf"/><Relationship Id="rId12" Type="http://schemas.openxmlformats.org/officeDocument/2006/relationships/image" Target="../media/image21.gi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wmf"/><Relationship Id="rId11" Type="http://schemas.openxmlformats.org/officeDocument/2006/relationships/hyperlink" Target="http://fotki.yandex.ru/users/elenaevmenova2009/view/621264/" TargetMode="External"/><Relationship Id="rId5" Type="http://schemas.openxmlformats.org/officeDocument/2006/relationships/image" Target="../media/image33.png"/><Relationship Id="rId15" Type="http://schemas.openxmlformats.org/officeDocument/2006/relationships/image" Target="../media/image40.png"/><Relationship Id="rId10" Type="http://schemas.openxmlformats.org/officeDocument/2006/relationships/image" Target="../media/image38.wmf"/><Relationship Id="rId4" Type="http://schemas.openxmlformats.org/officeDocument/2006/relationships/image" Target="../media/image32.png"/><Relationship Id="rId9" Type="http://schemas.openxmlformats.org/officeDocument/2006/relationships/image" Target="../media/image37.wmf"/><Relationship Id="rId1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png"/><Relationship Id="rId7" Type="http://schemas.openxmlformats.org/officeDocument/2006/relationships/image" Target="../media/image64.jpeg"/><Relationship Id="rId12" Type="http://schemas.openxmlformats.org/officeDocument/2006/relationships/image" Target="../media/image69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jpeg"/><Relationship Id="rId4" Type="http://schemas.openxmlformats.org/officeDocument/2006/relationships/image" Target="../media/image7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525" y="1773238"/>
            <a:ext cx="5348288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568952" cy="1224136"/>
          </a:xfrm>
        </p:spPr>
        <p:txBody>
          <a:bodyPr>
            <a:normAutofit fontScale="90000"/>
          </a:bodyPr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МБОУ Татарская гимназия № 15 Кировского района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0000CC"/>
                </a:solidFill>
              </a:rPr>
              <a:t>ПРЕЗЕНТАЦИЯ КАБИНЕТА МАТЕМАТИКИ</a:t>
            </a:r>
            <a:endParaRPr lang="ru-RU" sz="2700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435600" y="2452688"/>
            <a:ext cx="3529013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2060"/>
                </a:solidFill>
              </a:rPr>
              <a:t>Автор проекта</a:t>
            </a:r>
            <a:r>
              <a:rPr lang="en-US" sz="2800">
                <a:solidFill>
                  <a:srgbClr val="002060"/>
                </a:solidFill>
              </a:rPr>
              <a:t>:</a:t>
            </a:r>
            <a:endParaRPr lang="ru-RU" sz="2800">
              <a:solidFill>
                <a:srgbClr val="002060"/>
              </a:solidFill>
            </a:endParaRPr>
          </a:p>
          <a:p>
            <a:pPr algn="ctr"/>
            <a:r>
              <a:rPr lang="ru-RU" sz="2800" b="1" i="1">
                <a:solidFill>
                  <a:srgbClr val="C00000"/>
                </a:solidFill>
              </a:rPr>
              <a:t>Кириллова Елизавета Александровна</a:t>
            </a:r>
            <a:endParaRPr lang="ru-RU" sz="2800">
              <a:solidFill>
                <a:srgbClr val="C00000"/>
              </a:solidFill>
            </a:endParaRPr>
          </a:p>
          <a:p>
            <a:pPr algn="ctr"/>
            <a:r>
              <a:rPr lang="ru-RU" sz="2800">
                <a:solidFill>
                  <a:srgbClr val="002060"/>
                </a:solidFill>
              </a:rPr>
              <a:t>учитель математики, высшая квалификационная категория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43213" y="5949950"/>
            <a:ext cx="2271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г. Казань, 201</a:t>
            </a:r>
            <a:r>
              <a:rPr lang="en-US" b="1">
                <a:solidFill>
                  <a:srgbClr val="C00000"/>
                </a:solidFill>
              </a:rPr>
              <a:t>4</a:t>
            </a:r>
            <a:r>
              <a:rPr lang="ru-RU" b="1">
                <a:solidFill>
                  <a:srgbClr val="C00000"/>
                </a:solidFill>
              </a:rPr>
              <a:t>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115888"/>
            <a:ext cx="300037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</a:rPr>
              <a:t>Заведующая кабинетом                                                           математики с 1995г  учитель математики </a:t>
            </a:r>
            <a:r>
              <a:rPr lang="ru-RU" sz="2800" b="1">
                <a:solidFill>
                  <a:srgbClr val="C00000"/>
                </a:solidFill>
              </a:rPr>
              <a:t/>
            </a:r>
            <a:br>
              <a:rPr lang="ru-RU" sz="2800" b="1">
                <a:solidFill>
                  <a:srgbClr val="C00000"/>
                </a:solidFill>
              </a:rPr>
            </a:br>
            <a:r>
              <a:rPr lang="ru-RU" sz="2800" b="1">
                <a:solidFill>
                  <a:srgbClr val="C00000"/>
                </a:solidFill>
              </a:rPr>
              <a:t>Кириллова Елизавета Александровна</a:t>
            </a:r>
          </a:p>
          <a:p>
            <a:pPr algn="ctr"/>
            <a:endParaRPr lang="ru-RU" sz="2800">
              <a:solidFill>
                <a:srgbClr val="C00000"/>
              </a:solidFill>
            </a:endParaRPr>
          </a:p>
          <a:p>
            <a:pPr algn="ctr"/>
            <a:r>
              <a:rPr lang="ru-RU" sz="2800" b="1">
                <a:solidFill>
                  <a:srgbClr val="002060"/>
                </a:solidFill>
              </a:rPr>
              <a:t/>
            </a:r>
            <a:br>
              <a:rPr lang="ru-RU" sz="2800" b="1">
                <a:solidFill>
                  <a:srgbClr val="002060"/>
                </a:solidFill>
              </a:rPr>
            </a:br>
            <a:endParaRPr lang="ru-RU" sz="2800">
              <a:solidFill>
                <a:srgbClr val="002060"/>
              </a:solidFill>
            </a:endParaRPr>
          </a:p>
        </p:txBody>
      </p:sp>
      <p:graphicFrame>
        <p:nvGraphicFramePr>
          <p:cNvPr id="1026" name="Object 58"/>
          <p:cNvGraphicFramePr>
            <a:graphicFrameLocks noChangeAspect="1"/>
          </p:cNvGraphicFramePr>
          <p:nvPr/>
        </p:nvGraphicFramePr>
        <p:xfrm>
          <a:off x="0" y="457200"/>
          <a:ext cx="104775" cy="190500"/>
        </p:xfrm>
        <a:graphic>
          <a:graphicData uri="http://schemas.openxmlformats.org/presentationml/2006/ole">
            <p:oleObj spid="_x0000_s1026" name="Формула" r:id="rId3" imgW="101556" imgH="190417" progId="Equation.3">
              <p:embed/>
            </p:oleObj>
          </a:graphicData>
        </a:graphic>
      </p:graphicFrame>
      <p:graphicFrame>
        <p:nvGraphicFramePr>
          <p:cNvPr id="1027" name="Object 59"/>
          <p:cNvGraphicFramePr>
            <a:graphicFrameLocks noChangeAspect="1"/>
          </p:cNvGraphicFramePr>
          <p:nvPr/>
        </p:nvGraphicFramePr>
        <p:xfrm>
          <a:off x="0" y="457200"/>
          <a:ext cx="104775" cy="190500"/>
        </p:xfrm>
        <a:graphic>
          <a:graphicData uri="http://schemas.openxmlformats.org/presentationml/2006/ole">
            <p:oleObj spid="_x0000_s1027" name="Формула" r:id="rId4" imgW="101556" imgH="190417" progId="Equation.3">
              <p:embed/>
            </p:oleObj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6738" y="4249738"/>
            <a:ext cx="83534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Ответственный класс: 7 класс </a:t>
            </a:r>
          </a:p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Этаж, площадь:   второй, 60 кв м </a:t>
            </a:r>
          </a:p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Освещение: лампы дневного света, естественное</a:t>
            </a:r>
          </a:p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Отопление: централизованное</a:t>
            </a:r>
          </a:p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Кабинет оборудован для  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11 классов</a:t>
            </a:r>
          </a:p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учителей, работающих в кабинете: 1</a:t>
            </a:r>
          </a:p>
          <a:p>
            <a:endParaRPr lang="ru-RU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34" name="Picture 64" descr="_DSC00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188913"/>
            <a:ext cx="532765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4" name="Rectangle 6"/>
          <p:cNvSpPr>
            <a:spLocks noChangeArrowheads="1"/>
          </p:cNvSpPr>
          <p:nvPr/>
        </p:nvSpPr>
        <p:spPr bwMode="auto">
          <a:xfrm>
            <a:off x="1187450" y="0"/>
            <a:ext cx="6972300" cy="6858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495" name="Rectangle 7"/>
          <p:cNvSpPr>
            <a:spLocks noChangeArrowheads="1"/>
          </p:cNvSpPr>
          <p:nvPr/>
        </p:nvSpPr>
        <p:spPr bwMode="auto">
          <a:xfrm>
            <a:off x="1187450" y="0"/>
            <a:ext cx="360363" cy="649288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496" name="Rectangle 8"/>
          <p:cNvSpPr>
            <a:spLocks noChangeArrowheads="1"/>
          </p:cNvSpPr>
          <p:nvPr/>
        </p:nvSpPr>
        <p:spPr bwMode="auto">
          <a:xfrm flipH="1">
            <a:off x="1331913" y="0"/>
            <a:ext cx="1143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497" name="Rectangle 9"/>
          <p:cNvSpPr>
            <a:spLocks noChangeArrowheads="1"/>
          </p:cNvSpPr>
          <p:nvPr/>
        </p:nvSpPr>
        <p:spPr bwMode="auto">
          <a:xfrm>
            <a:off x="1331913" y="333375"/>
            <a:ext cx="1143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498" name="Rectangle 10"/>
          <p:cNvSpPr>
            <a:spLocks noChangeArrowheads="1"/>
          </p:cNvSpPr>
          <p:nvPr/>
        </p:nvSpPr>
        <p:spPr bwMode="auto">
          <a:xfrm>
            <a:off x="1835150" y="0"/>
            <a:ext cx="1143000" cy="114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00" name="Oval 12"/>
          <p:cNvSpPr>
            <a:spLocks noChangeArrowheads="1"/>
          </p:cNvSpPr>
          <p:nvPr/>
        </p:nvSpPr>
        <p:spPr bwMode="auto">
          <a:xfrm>
            <a:off x="7885113" y="333375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01" name="Line 13"/>
          <p:cNvSpPr>
            <a:spLocks noChangeShapeType="1"/>
          </p:cNvSpPr>
          <p:nvPr/>
        </p:nvSpPr>
        <p:spPr bwMode="auto">
          <a:xfrm flipH="1">
            <a:off x="7885113" y="549275"/>
            <a:ext cx="228600" cy="863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9502" name="Rectangle 14"/>
          <p:cNvSpPr>
            <a:spLocks noChangeArrowheads="1"/>
          </p:cNvSpPr>
          <p:nvPr/>
        </p:nvSpPr>
        <p:spPr bwMode="auto">
          <a:xfrm>
            <a:off x="1187450" y="908050"/>
            <a:ext cx="144463" cy="1081088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03" name="Rectangle 15"/>
          <p:cNvSpPr>
            <a:spLocks noChangeArrowheads="1"/>
          </p:cNvSpPr>
          <p:nvPr/>
        </p:nvSpPr>
        <p:spPr bwMode="auto">
          <a:xfrm>
            <a:off x="1187450" y="2420938"/>
            <a:ext cx="144463" cy="115252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04" name="Rectangle 16"/>
          <p:cNvSpPr>
            <a:spLocks noChangeArrowheads="1"/>
          </p:cNvSpPr>
          <p:nvPr/>
        </p:nvSpPr>
        <p:spPr bwMode="auto">
          <a:xfrm>
            <a:off x="1187450" y="4005263"/>
            <a:ext cx="144463" cy="115252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05" name="Rectangle 17"/>
          <p:cNvSpPr>
            <a:spLocks noChangeArrowheads="1"/>
          </p:cNvSpPr>
          <p:nvPr/>
        </p:nvSpPr>
        <p:spPr bwMode="auto">
          <a:xfrm>
            <a:off x="1403350" y="5949950"/>
            <a:ext cx="1944688" cy="360363"/>
          </a:xfrm>
          <a:prstGeom prst="rect">
            <a:avLst/>
          </a:prstGeom>
          <a:solidFill>
            <a:srgbClr val="CC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06" name="Rectangle 18"/>
          <p:cNvSpPr>
            <a:spLocks noChangeArrowheads="1"/>
          </p:cNvSpPr>
          <p:nvPr/>
        </p:nvSpPr>
        <p:spPr bwMode="auto">
          <a:xfrm>
            <a:off x="3348038" y="5949950"/>
            <a:ext cx="1871662" cy="360363"/>
          </a:xfrm>
          <a:prstGeom prst="rect">
            <a:avLst/>
          </a:prstGeom>
          <a:solidFill>
            <a:srgbClr val="CC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07" name="Rectangle 19"/>
          <p:cNvSpPr>
            <a:spLocks noChangeArrowheads="1"/>
          </p:cNvSpPr>
          <p:nvPr/>
        </p:nvSpPr>
        <p:spPr bwMode="auto">
          <a:xfrm>
            <a:off x="5219700" y="5949950"/>
            <a:ext cx="1943100" cy="360363"/>
          </a:xfrm>
          <a:prstGeom prst="rect">
            <a:avLst/>
          </a:prstGeom>
          <a:solidFill>
            <a:srgbClr val="CC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08" name="Line 20"/>
          <p:cNvSpPr>
            <a:spLocks noChangeShapeType="1"/>
          </p:cNvSpPr>
          <p:nvPr/>
        </p:nvSpPr>
        <p:spPr bwMode="auto">
          <a:xfrm>
            <a:off x="7164388" y="5949950"/>
            <a:ext cx="1028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9509" name="Line 21"/>
          <p:cNvSpPr>
            <a:spLocks noChangeShapeType="1"/>
          </p:cNvSpPr>
          <p:nvPr/>
        </p:nvSpPr>
        <p:spPr bwMode="auto">
          <a:xfrm flipV="1">
            <a:off x="7164388" y="5734050"/>
            <a:ext cx="9144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9510" name="Rectangle 22"/>
          <p:cNvSpPr>
            <a:spLocks noChangeArrowheads="1"/>
          </p:cNvSpPr>
          <p:nvPr/>
        </p:nvSpPr>
        <p:spPr bwMode="auto">
          <a:xfrm>
            <a:off x="1187450" y="5589588"/>
            <a:ext cx="144463" cy="10795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11" name="Rectangle 23"/>
          <p:cNvSpPr>
            <a:spLocks noChangeArrowheads="1"/>
          </p:cNvSpPr>
          <p:nvPr/>
        </p:nvSpPr>
        <p:spPr bwMode="auto">
          <a:xfrm>
            <a:off x="7812088" y="6276975"/>
            <a:ext cx="360362" cy="581025"/>
          </a:xfrm>
          <a:prstGeom prst="rect">
            <a:avLst/>
          </a:prstGeom>
          <a:solidFill>
            <a:srgbClr val="CC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12" name="Rectangle 24"/>
          <p:cNvSpPr>
            <a:spLocks noChangeArrowheads="1"/>
          </p:cNvSpPr>
          <p:nvPr/>
        </p:nvSpPr>
        <p:spPr bwMode="auto">
          <a:xfrm>
            <a:off x="2484438" y="6669088"/>
            <a:ext cx="4000500" cy="188912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13" name="Rectangle 25"/>
          <p:cNvSpPr>
            <a:spLocks noChangeArrowheads="1"/>
          </p:cNvSpPr>
          <p:nvPr/>
        </p:nvSpPr>
        <p:spPr bwMode="auto">
          <a:xfrm>
            <a:off x="7812088" y="1700213"/>
            <a:ext cx="3429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14" name="Oval 26"/>
          <p:cNvSpPr>
            <a:spLocks noChangeArrowheads="1"/>
          </p:cNvSpPr>
          <p:nvPr/>
        </p:nvSpPr>
        <p:spPr bwMode="auto">
          <a:xfrm>
            <a:off x="7885113" y="1844675"/>
            <a:ext cx="228600" cy="2286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15" name="Rectangle 27"/>
          <p:cNvSpPr>
            <a:spLocks noChangeArrowheads="1"/>
          </p:cNvSpPr>
          <p:nvPr/>
        </p:nvSpPr>
        <p:spPr bwMode="auto">
          <a:xfrm>
            <a:off x="7956550" y="2276475"/>
            <a:ext cx="114300" cy="228600"/>
          </a:xfrm>
          <a:prstGeom prst="rect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16" name="Rectangle 28"/>
          <p:cNvSpPr>
            <a:spLocks noChangeArrowheads="1"/>
          </p:cNvSpPr>
          <p:nvPr/>
        </p:nvSpPr>
        <p:spPr bwMode="auto">
          <a:xfrm>
            <a:off x="2627313" y="476250"/>
            <a:ext cx="342900" cy="800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17" name="Rectangle 29"/>
          <p:cNvSpPr>
            <a:spLocks noChangeArrowheads="1"/>
          </p:cNvSpPr>
          <p:nvPr/>
        </p:nvSpPr>
        <p:spPr bwMode="auto">
          <a:xfrm>
            <a:off x="2268538" y="765175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18" name="Rectangle 30"/>
          <p:cNvSpPr>
            <a:spLocks noChangeArrowheads="1"/>
          </p:cNvSpPr>
          <p:nvPr/>
        </p:nvSpPr>
        <p:spPr bwMode="auto">
          <a:xfrm>
            <a:off x="1476375" y="908050"/>
            <a:ext cx="342900" cy="2286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19" name="Rectangle 31"/>
          <p:cNvSpPr>
            <a:spLocks noChangeArrowheads="1"/>
          </p:cNvSpPr>
          <p:nvPr/>
        </p:nvSpPr>
        <p:spPr bwMode="auto">
          <a:xfrm>
            <a:off x="1476375" y="1268413"/>
            <a:ext cx="342900" cy="228600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20" name="Rectangle 32"/>
          <p:cNvSpPr>
            <a:spLocks noChangeArrowheads="1"/>
          </p:cNvSpPr>
          <p:nvPr/>
        </p:nvSpPr>
        <p:spPr bwMode="auto">
          <a:xfrm>
            <a:off x="1619250" y="1557338"/>
            <a:ext cx="431800" cy="4318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21" name="Rectangle 33"/>
          <p:cNvSpPr>
            <a:spLocks noChangeArrowheads="1"/>
          </p:cNvSpPr>
          <p:nvPr/>
        </p:nvSpPr>
        <p:spPr bwMode="auto">
          <a:xfrm>
            <a:off x="2195513" y="1628775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22" name="Rectangle 34"/>
          <p:cNvSpPr>
            <a:spLocks noChangeArrowheads="1"/>
          </p:cNvSpPr>
          <p:nvPr/>
        </p:nvSpPr>
        <p:spPr bwMode="auto">
          <a:xfrm>
            <a:off x="2700338" y="2349500"/>
            <a:ext cx="14859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23" name="Rectangle 35"/>
          <p:cNvSpPr>
            <a:spLocks noChangeArrowheads="1"/>
          </p:cNvSpPr>
          <p:nvPr/>
        </p:nvSpPr>
        <p:spPr bwMode="auto">
          <a:xfrm>
            <a:off x="2700338" y="5229225"/>
            <a:ext cx="14859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24" name="Rectangle 36"/>
          <p:cNvSpPr>
            <a:spLocks noChangeArrowheads="1"/>
          </p:cNvSpPr>
          <p:nvPr/>
        </p:nvSpPr>
        <p:spPr bwMode="auto">
          <a:xfrm>
            <a:off x="2916238" y="2781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25" name="Rectangle 37"/>
          <p:cNvSpPr>
            <a:spLocks noChangeArrowheads="1"/>
          </p:cNvSpPr>
          <p:nvPr/>
        </p:nvSpPr>
        <p:spPr bwMode="auto">
          <a:xfrm>
            <a:off x="3779838" y="2060575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26" name="Rectangle 38"/>
          <p:cNvSpPr>
            <a:spLocks noChangeArrowheads="1"/>
          </p:cNvSpPr>
          <p:nvPr/>
        </p:nvSpPr>
        <p:spPr bwMode="auto">
          <a:xfrm>
            <a:off x="3779838" y="2781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27" name="Rectangle 39"/>
          <p:cNvSpPr>
            <a:spLocks noChangeArrowheads="1"/>
          </p:cNvSpPr>
          <p:nvPr/>
        </p:nvSpPr>
        <p:spPr bwMode="auto">
          <a:xfrm>
            <a:off x="3779838" y="3500438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28" name="Rectangle 40"/>
          <p:cNvSpPr>
            <a:spLocks noChangeArrowheads="1"/>
          </p:cNvSpPr>
          <p:nvPr/>
        </p:nvSpPr>
        <p:spPr bwMode="auto">
          <a:xfrm>
            <a:off x="2700338" y="3068638"/>
            <a:ext cx="14859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29" name="Rectangle 41"/>
          <p:cNvSpPr>
            <a:spLocks noChangeArrowheads="1"/>
          </p:cNvSpPr>
          <p:nvPr/>
        </p:nvSpPr>
        <p:spPr bwMode="auto">
          <a:xfrm>
            <a:off x="2916238" y="3500438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30" name="Rectangle 42"/>
          <p:cNvSpPr>
            <a:spLocks noChangeArrowheads="1"/>
          </p:cNvSpPr>
          <p:nvPr/>
        </p:nvSpPr>
        <p:spPr bwMode="auto">
          <a:xfrm>
            <a:off x="2700338" y="3789363"/>
            <a:ext cx="14859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31" name="Rectangle 43"/>
          <p:cNvSpPr>
            <a:spLocks noChangeArrowheads="1"/>
          </p:cNvSpPr>
          <p:nvPr/>
        </p:nvSpPr>
        <p:spPr bwMode="auto">
          <a:xfrm>
            <a:off x="2916238" y="4221163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32" name="Rectangle 44"/>
          <p:cNvSpPr>
            <a:spLocks noChangeArrowheads="1"/>
          </p:cNvSpPr>
          <p:nvPr/>
        </p:nvSpPr>
        <p:spPr bwMode="auto">
          <a:xfrm>
            <a:off x="2700338" y="4508500"/>
            <a:ext cx="14859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33" name="Rectangle 45"/>
          <p:cNvSpPr>
            <a:spLocks noChangeArrowheads="1"/>
          </p:cNvSpPr>
          <p:nvPr/>
        </p:nvSpPr>
        <p:spPr bwMode="auto">
          <a:xfrm>
            <a:off x="3779838" y="4221163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34" name="Rectangle 46"/>
          <p:cNvSpPr>
            <a:spLocks noChangeArrowheads="1"/>
          </p:cNvSpPr>
          <p:nvPr/>
        </p:nvSpPr>
        <p:spPr bwMode="auto">
          <a:xfrm>
            <a:off x="3348038" y="0"/>
            <a:ext cx="3771900" cy="1143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35" name="Line 47"/>
          <p:cNvSpPr>
            <a:spLocks noChangeShapeType="1"/>
          </p:cNvSpPr>
          <p:nvPr/>
        </p:nvSpPr>
        <p:spPr bwMode="auto">
          <a:xfrm>
            <a:off x="4500563" y="0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9536" name="Line 48"/>
          <p:cNvSpPr>
            <a:spLocks noChangeShapeType="1"/>
          </p:cNvSpPr>
          <p:nvPr/>
        </p:nvSpPr>
        <p:spPr bwMode="auto">
          <a:xfrm>
            <a:off x="6156325" y="0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9537" name="Rectangle 49"/>
          <p:cNvSpPr>
            <a:spLocks noChangeArrowheads="1"/>
          </p:cNvSpPr>
          <p:nvPr/>
        </p:nvSpPr>
        <p:spPr bwMode="auto">
          <a:xfrm>
            <a:off x="2700338" y="1628775"/>
            <a:ext cx="14859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38" name="Rectangle 50"/>
          <p:cNvSpPr>
            <a:spLocks noChangeArrowheads="1"/>
          </p:cNvSpPr>
          <p:nvPr/>
        </p:nvSpPr>
        <p:spPr bwMode="auto">
          <a:xfrm>
            <a:off x="2916238" y="2060575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39" name="Rectangle 51"/>
          <p:cNvSpPr>
            <a:spLocks noChangeArrowheads="1"/>
          </p:cNvSpPr>
          <p:nvPr/>
        </p:nvSpPr>
        <p:spPr bwMode="auto">
          <a:xfrm>
            <a:off x="2916238" y="4941888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40" name="Rectangle 52"/>
          <p:cNvSpPr>
            <a:spLocks noChangeArrowheads="1"/>
          </p:cNvSpPr>
          <p:nvPr/>
        </p:nvSpPr>
        <p:spPr bwMode="auto">
          <a:xfrm>
            <a:off x="3779838" y="4941888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41" name="Rectangle 53"/>
          <p:cNvSpPr>
            <a:spLocks noChangeArrowheads="1"/>
          </p:cNvSpPr>
          <p:nvPr/>
        </p:nvSpPr>
        <p:spPr bwMode="auto">
          <a:xfrm>
            <a:off x="2916238" y="5661025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42" name="Rectangle 54"/>
          <p:cNvSpPr>
            <a:spLocks noChangeArrowheads="1"/>
          </p:cNvSpPr>
          <p:nvPr/>
        </p:nvSpPr>
        <p:spPr bwMode="auto">
          <a:xfrm>
            <a:off x="3779838" y="5661025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43" name="Rectangle 55"/>
          <p:cNvSpPr>
            <a:spLocks noChangeArrowheads="1"/>
          </p:cNvSpPr>
          <p:nvPr/>
        </p:nvSpPr>
        <p:spPr bwMode="auto">
          <a:xfrm>
            <a:off x="1619250" y="2276475"/>
            <a:ext cx="431800" cy="5048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44" name="Rectangle 56"/>
          <p:cNvSpPr>
            <a:spLocks noChangeArrowheads="1"/>
          </p:cNvSpPr>
          <p:nvPr/>
        </p:nvSpPr>
        <p:spPr bwMode="auto">
          <a:xfrm>
            <a:off x="2195513" y="2420938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45" name="Rectangle 57"/>
          <p:cNvSpPr>
            <a:spLocks noChangeArrowheads="1"/>
          </p:cNvSpPr>
          <p:nvPr/>
        </p:nvSpPr>
        <p:spPr bwMode="auto">
          <a:xfrm>
            <a:off x="1619250" y="3068638"/>
            <a:ext cx="431800" cy="5048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46" name="Rectangle 58"/>
          <p:cNvSpPr>
            <a:spLocks noChangeArrowheads="1"/>
          </p:cNvSpPr>
          <p:nvPr/>
        </p:nvSpPr>
        <p:spPr bwMode="auto">
          <a:xfrm>
            <a:off x="1619250" y="3789363"/>
            <a:ext cx="431800" cy="5048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47" name="Rectangle 59"/>
          <p:cNvSpPr>
            <a:spLocks noChangeArrowheads="1"/>
          </p:cNvSpPr>
          <p:nvPr/>
        </p:nvSpPr>
        <p:spPr bwMode="auto">
          <a:xfrm>
            <a:off x="1619250" y="4508500"/>
            <a:ext cx="431800" cy="5048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48" name="Rectangle 60"/>
          <p:cNvSpPr>
            <a:spLocks noChangeArrowheads="1"/>
          </p:cNvSpPr>
          <p:nvPr/>
        </p:nvSpPr>
        <p:spPr bwMode="auto">
          <a:xfrm>
            <a:off x="1619250" y="5229225"/>
            <a:ext cx="431800" cy="5048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49" name="Rectangle 61"/>
          <p:cNvSpPr>
            <a:spLocks noChangeArrowheads="1"/>
          </p:cNvSpPr>
          <p:nvPr/>
        </p:nvSpPr>
        <p:spPr bwMode="auto">
          <a:xfrm>
            <a:off x="2195513" y="32131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50" name="Rectangle 62"/>
          <p:cNvSpPr>
            <a:spLocks noChangeArrowheads="1"/>
          </p:cNvSpPr>
          <p:nvPr/>
        </p:nvSpPr>
        <p:spPr bwMode="auto">
          <a:xfrm>
            <a:off x="2195513" y="3933825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51" name="Rectangle 63"/>
          <p:cNvSpPr>
            <a:spLocks noChangeArrowheads="1"/>
          </p:cNvSpPr>
          <p:nvPr/>
        </p:nvSpPr>
        <p:spPr bwMode="auto">
          <a:xfrm>
            <a:off x="2195513" y="4652963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52" name="Rectangle 64"/>
          <p:cNvSpPr>
            <a:spLocks noChangeArrowheads="1"/>
          </p:cNvSpPr>
          <p:nvPr/>
        </p:nvSpPr>
        <p:spPr bwMode="auto">
          <a:xfrm>
            <a:off x="2195513" y="5373688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53" name="Rectangle 65"/>
          <p:cNvSpPr>
            <a:spLocks noChangeArrowheads="1"/>
          </p:cNvSpPr>
          <p:nvPr/>
        </p:nvSpPr>
        <p:spPr bwMode="auto">
          <a:xfrm>
            <a:off x="4932363" y="1628775"/>
            <a:ext cx="14859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54" name="Rectangle 66"/>
          <p:cNvSpPr>
            <a:spLocks noChangeArrowheads="1"/>
          </p:cNvSpPr>
          <p:nvPr/>
        </p:nvSpPr>
        <p:spPr bwMode="auto">
          <a:xfrm>
            <a:off x="5003800" y="2060575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55" name="Rectangle 67"/>
          <p:cNvSpPr>
            <a:spLocks noChangeArrowheads="1"/>
          </p:cNvSpPr>
          <p:nvPr/>
        </p:nvSpPr>
        <p:spPr bwMode="auto">
          <a:xfrm>
            <a:off x="6084888" y="2060575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56" name="Rectangle 68"/>
          <p:cNvSpPr>
            <a:spLocks noChangeArrowheads="1"/>
          </p:cNvSpPr>
          <p:nvPr/>
        </p:nvSpPr>
        <p:spPr bwMode="auto">
          <a:xfrm>
            <a:off x="4932363" y="2349500"/>
            <a:ext cx="14859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57" name="Rectangle 69"/>
          <p:cNvSpPr>
            <a:spLocks noChangeArrowheads="1"/>
          </p:cNvSpPr>
          <p:nvPr/>
        </p:nvSpPr>
        <p:spPr bwMode="auto">
          <a:xfrm>
            <a:off x="5003800" y="2781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58" name="Rectangle 70"/>
          <p:cNvSpPr>
            <a:spLocks noChangeArrowheads="1"/>
          </p:cNvSpPr>
          <p:nvPr/>
        </p:nvSpPr>
        <p:spPr bwMode="auto">
          <a:xfrm>
            <a:off x="6084888" y="2781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59" name="Rectangle 71"/>
          <p:cNvSpPr>
            <a:spLocks noChangeArrowheads="1"/>
          </p:cNvSpPr>
          <p:nvPr/>
        </p:nvSpPr>
        <p:spPr bwMode="auto">
          <a:xfrm>
            <a:off x="4932363" y="3068638"/>
            <a:ext cx="14859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60" name="Rectangle 72"/>
          <p:cNvSpPr>
            <a:spLocks noChangeArrowheads="1"/>
          </p:cNvSpPr>
          <p:nvPr/>
        </p:nvSpPr>
        <p:spPr bwMode="auto">
          <a:xfrm>
            <a:off x="5003800" y="3500438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61" name="Rectangle 73"/>
          <p:cNvSpPr>
            <a:spLocks noChangeArrowheads="1"/>
          </p:cNvSpPr>
          <p:nvPr/>
        </p:nvSpPr>
        <p:spPr bwMode="auto">
          <a:xfrm>
            <a:off x="6084888" y="3500438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62" name="Rectangle 74"/>
          <p:cNvSpPr>
            <a:spLocks noChangeArrowheads="1"/>
          </p:cNvSpPr>
          <p:nvPr/>
        </p:nvSpPr>
        <p:spPr bwMode="auto">
          <a:xfrm>
            <a:off x="4932363" y="3789363"/>
            <a:ext cx="14859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63" name="Rectangle 75"/>
          <p:cNvSpPr>
            <a:spLocks noChangeArrowheads="1"/>
          </p:cNvSpPr>
          <p:nvPr/>
        </p:nvSpPr>
        <p:spPr bwMode="auto">
          <a:xfrm>
            <a:off x="5003800" y="4221163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64" name="Rectangle 76"/>
          <p:cNvSpPr>
            <a:spLocks noChangeArrowheads="1"/>
          </p:cNvSpPr>
          <p:nvPr/>
        </p:nvSpPr>
        <p:spPr bwMode="auto">
          <a:xfrm>
            <a:off x="6084888" y="4221163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65" name="Rectangle 77"/>
          <p:cNvSpPr>
            <a:spLocks noChangeArrowheads="1"/>
          </p:cNvSpPr>
          <p:nvPr/>
        </p:nvSpPr>
        <p:spPr bwMode="auto">
          <a:xfrm>
            <a:off x="4932363" y="4508500"/>
            <a:ext cx="14859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66" name="Rectangle 78"/>
          <p:cNvSpPr>
            <a:spLocks noChangeArrowheads="1"/>
          </p:cNvSpPr>
          <p:nvPr/>
        </p:nvSpPr>
        <p:spPr bwMode="auto">
          <a:xfrm>
            <a:off x="4932363" y="5229225"/>
            <a:ext cx="14859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67" name="Rectangle 79"/>
          <p:cNvSpPr>
            <a:spLocks noChangeArrowheads="1"/>
          </p:cNvSpPr>
          <p:nvPr/>
        </p:nvSpPr>
        <p:spPr bwMode="auto">
          <a:xfrm>
            <a:off x="5003800" y="4941888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68" name="Rectangle 80"/>
          <p:cNvSpPr>
            <a:spLocks noChangeArrowheads="1"/>
          </p:cNvSpPr>
          <p:nvPr/>
        </p:nvSpPr>
        <p:spPr bwMode="auto">
          <a:xfrm>
            <a:off x="6084888" y="4941888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69" name="Rectangle 81"/>
          <p:cNvSpPr>
            <a:spLocks noChangeArrowheads="1"/>
          </p:cNvSpPr>
          <p:nvPr/>
        </p:nvSpPr>
        <p:spPr bwMode="auto">
          <a:xfrm>
            <a:off x="5076825" y="5661025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70" name="Rectangle 82"/>
          <p:cNvSpPr>
            <a:spLocks noChangeArrowheads="1"/>
          </p:cNvSpPr>
          <p:nvPr/>
        </p:nvSpPr>
        <p:spPr bwMode="auto">
          <a:xfrm>
            <a:off x="6084888" y="5661025"/>
            <a:ext cx="215900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9571" name="WordArt 83"/>
          <p:cNvSpPr>
            <a:spLocks noChangeArrowheads="1" noChangeShapeType="1" noTextEdit="1"/>
          </p:cNvSpPr>
          <p:nvPr/>
        </p:nvSpPr>
        <p:spPr bwMode="auto">
          <a:xfrm rot="5400000">
            <a:off x="-2736850" y="2744787"/>
            <a:ext cx="6696076" cy="7207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0" lon="20699984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</a:sp3d>
          </a:bodyPr>
          <a:lstStyle/>
          <a:p>
            <a:pPr algn="ctr" fontAlgn="auto"/>
            <a:r>
              <a:rPr lang="ru-RU" sz="40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9966FF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"/>
                <a:cs typeface="Arial"/>
              </a:rPr>
              <a:t>План кабинета</a:t>
            </a:r>
          </a:p>
        </p:txBody>
      </p:sp>
      <p:sp>
        <p:nvSpPr>
          <p:cNvPr id="319573" name="WordArt 85"/>
          <p:cNvSpPr>
            <a:spLocks noChangeArrowheads="1" noChangeShapeType="1" noTextEdit="1"/>
          </p:cNvSpPr>
          <p:nvPr/>
        </p:nvSpPr>
        <p:spPr bwMode="auto">
          <a:xfrm rot="5400000">
            <a:off x="5435600" y="2671762"/>
            <a:ext cx="6696076" cy="7207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0" lon="20699984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</a:sp3d>
          </a:bodyPr>
          <a:lstStyle/>
          <a:p>
            <a:pPr algn="ctr" fontAlgn="auto"/>
            <a:r>
              <a:rPr lang="ru-RU" sz="40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9966FF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Arial"/>
                <a:cs typeface="Arial"/>
              </a:rPr>
              <a:t>План кабинета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9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9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19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19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9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19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9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1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1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1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1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1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1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1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1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1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1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19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1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1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1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1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1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1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1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1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19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19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19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1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1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1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19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319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19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1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31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31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31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31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319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319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319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319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319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319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319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319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319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319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319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31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319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31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319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319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319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319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319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319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31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319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31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319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319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500"/>
                                        <p:tgtEl>
                                          <p:spTgt spid="319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31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" dur="500"/>
                                        <p:tgtEl>
                                          <p:spTgt spid="319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0"/>
                                        <p:tgtEl>
                                          <p:spTgt spid="319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" dur="500"/>
                                        <p:tgtEl>
                                          <p:spTgt spid="319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500"/>
                                        <p:tgtEl>
                                          <p:spTgt spid="319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0" dur="500"/>
                                        <p:tgtEl>
                                          <p:spTgt spid="31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4" grpId="0" animBg="1"/>
      <p:bldP spid="319495" grpId="0" animBg="1"/>
      <p:bldP spid="319496" grpId="0" animBg="1"/>
      <p:bldP spid="319497" grpId="0" animBg="1"/>
      <p:bldP spid="319498" grpId="0" animBg="1"/>
      <p:bldP spid="319500" grpId="0" animBg="1"/>
      <p:bldP spid="319501" grpId="0" animBg="1"/>
      <p:bldP spid="319502" grpId="0" animBg="1"/>
      <p:bldP spid="319503" grpId="0" animBg="1"/>
      <p:bldP spid="319504" grpId="0" animBg="1"/>
      <p:bldP spid="319505" grpId="0" animBg="1"/>
      <p:bldP spid="319506" grpId="0" animBg="1"/>
      <p:bldP spid="319507" grpId="0" animBg="1"/>
      <p:bldP spid="319508" grpId="0" animBg="1"/>
      <p:bldP spid="319509" grpId="0" animBg="1"/>
      <p:bldP spid="319510" grpId="0" animBg="1"/>
      <p:bldP spid="319511" grpId="0" animBg="1"/>
      <p:bldP spid="319512" grpId="0" animBg="1"/>
      <p:bldP spid="319513" grpId="0" animBg="1"/>
      <p:bldP spid="319514" grpId="0" animBg="1"/>
      <p:bldP spid="319515" grpId="0" animBg="1"/>
      <p:bldP spid="319516" grpId="0" animBg="1"/>
      <p:bldP spid="319517" grpId="0" animBg="1"/>
      <p:bldP spid="319518" grpId="0" animBg="1"/>
      <p:bldP spid="319519" grpId="0" animBg="1"/>
      <p:bldP spid="319520" grpId="0" animBg="1"/>
      <p:bldP spid="319521" grpId="0" animBg="1"/>
      <p:bldP spid="319522" grpId="0" animBg="1"/>
      <p:bldP spid="319523" grpId="0" animBg="1"/>
      <p:bldP spid="319524" grpId="0" animBg="1"/>
      <p:bldP spid="319525" grpId="0" animBg="1"/>
      <p:bldP spid="319526" grpId="0" animBg="1"/>
      <p:bldP spid="319527" grpId="0" animBg="1"/>
      <p:bldP spid="319528" grpId="0" animBg="1"/>
      <p:bldP spid="319529" grpId="0" animBg="1"/>
      <p:bldP spid="319530" grpId="0" animBg="1"/>
      <p:bldP spid="319531" grpId="0" animBg="1"/>
      <p:bldP spid="319532" grpId="0" animBg="1"/>
      <p:bldP spid="319533" grpId="0" animBg="1"/>
      <p:bldP spid="319534" grpId="0" animBg="1"/>
      <p:bldP spid="319535" grpId="0" animBg="1"/>
      <p:bldP spid="319536" grpId="0" animBg="1"/>
      <p:bldP spid="319537" grpId="0" animBg="1"/>
      <p:bldP spid="319538" grpId="0" animBg="1"/>
      <p:bldP spid="319539" grpId="0" animBg="1"/>
      <p:bldP spid="319540" grpId="0" animBg="1"/>
      <p:bldP spid="319541" grpId="0" animBg="1"/>
      <p:bldP spid="319542" grpId="0" animBg="1"/>
      <p:bldP spid="319543" grpId="0" animBg="1"/>
      <p:bldP spid="319544" grpId="0" animBg="1"/>
      <p:bldP spid="319545" grpId="0" animBg="1"/>
      <p:bldP spid="319546" grpId="0" animBg="1"/>
      <p:bldP spid="319547" grpId="0" animBg="1"/>
      <p:bldP spid="319548" grpId="0" animBg="1"/>
      <p:bldP spid="319549" grpId="0" animBg="1"/>
      <p:bldP spid="319550" grpId="0" animBg="1"/>
      <p:bldP spid="319551" grpId="0" animBg="1"/>
      <p:bldP spid="319552" grpId="0" animBg="1"/>
      <p:bldP spid="319553" grpId="0" animBg="1"/>
      <p:bldP spid="319554" grpId="0" animBg="1"/>
      <p:bldP spid="319555" grpId="0" animBg="1"/>
      <p:bldP spid="319556" grpId="0" animBg="1"/>
      <p:bldP spid="319557" grpId="0" animBg="1"/>
      <p:bldP spid="319558" grpId="0" animBg="1"/>
      <p:bldP spid="319559" grpId="0" animBg="1"/>
      <p:bldP spid="319560" grpId="0" animBg="1"/>
      <p:bldP spid="319561" grpId="0" animBg="1"/>
      <p:bldP spid="319562" grpId="0" animBg="1"/>
      <p:bldP spid="319563" grpId="0" animBg="1"/>
      <p:bldP spid="319564" grpId="0" animBg="1"/>
      <p:bldP spid="319565" grpId="0" animBg="1"/>
      <p:bldP spid="319566" grpId="0" animBg="1"/>
      <p:bldP spid="319567" grpId="0" animBg="1"/>
      <p:bldP spid="319568" grpId="0" animBg="1"/>
      <p:bldP spid="319569" grpId="0" animBg="1"/>
      <p:bldP spid="319570" grpId="0" animBg="1"/>
      <p:bldP spid="319571" grpId="0" animBg="1"/>
      <p:bldP spid="3195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68313" y="188913"/>
            <a:ext cx="8424862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кабинете все способствует выполнению </a:t>
            </a:r>
            <a:br>
              <a:rPr lang="ru-RU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санитарно - гигиенических  норм,</a:t>
            </a:r>
            <a:br>
              <a:rPr lang="ru-RU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сохранению и укреплению здоровья учащихся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оптимальный температурный режим и  режим проветривания</a:t>
            </a:r>
            <a:b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необходимый уровень освещенности</a:t>
            </a:r>
            <a:b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установлена система противопожарной безопасности</a:t>
            </a:r>
            <a:b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ведется вся необходимая документация (инструкция ИОТ-016-06,  положение о кабинете, паспорт кабинета, правила поведения, план и график работы кабинета)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252413" y="0"/>
            <a:ext cx="4140200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Правила пользования кабинета</a:t>
            </a:r>
          </a:p>
          <a:p>
            <a:pPr>
              <a:defRPr/>
            </a:pPr>
            <a:endParaRPr kumimoji="1" lang="ru-RU">
              <a:solidFill>
                <a:schemeClr val="accent1"/>
              </a:solidFill>
              <a:latin typeface="Tahoma" pitchFamily="34" charset="0"/>
            </a:endParaRPr>
          </a:p>
          <a:p>
            <a:pPr>
              <a:defRPr/>
            </a:pPr>
            <a:r>
              <a:rPr kumimoji="1" lang="ru-RU" sz="2000">
                <a:solidFill>
                  <a:srgbClr val="993300"/>
                </a:solidFill>
                <a:latin typeface="Tahoma" pitchFamily="34" charset="0"/>
              </a:rPr>
              <a:t>1.Учебный кабинет должен быть      открыт за 15 минут до начала занятий.</a:t>
            </a:r>
          </a:p>
          <a:p>
            <a:pPr>
              <a:defRPr/>
            </a:pPr>
            <a:r>
              <a:rPr kumimoji="1" lang="ru-RU" sz="2000">
                <a:solidFill>
                  <a:srgbClr val="993300"/>
                </a:solidFill>
                <a:latin typeface="Tahoma" pitchFamily="34" charset="0"/>
              </a:rPr>
              <a:t>2.Учащиеся заходят в кабинет и должны находиться в нем только в присутствии учителя.</a:t>
            </a:r>
          </a:p>
          <a:p>
            <a:pPr>
              <a:defRPr/>
            </a:pPr>
            <a:r>
              <a:rPr kumimoji="1" lang="ru-RU" sz="2000">
                <a:solidFill>
                  <a:srgbClr val="993300"/>
                </a:solidFill>
                <a:latin typeface="Tahoma" pitchFamily="34" charset="0"/>
              </a:rPr>
              <a:t>3.Учащиеся находятся в кабинете только в сменной обуви.</a:t>
            </a:r>
          </a:p>
          <a:p>
            <a:pPr>
              <a:defRPr/>
            </a:pPr>
            <a:r>
              <a:rPr kumimoji="1" lang="ru-RU" sz="2000">
                <a:solidFill>
                  <a:srgbClr val="993300"/>
                </a:solidFill>
                <a:latin typeface="Tahoma" pitchFamily="34" charset="0"/>
              </a:rPr>
              <a:t>4.Кабинет должен проветриваться каждую перемену.</a:t>
            </a:r>
          </a:p>
          <a:p>
            <a:pPr>
              <a:defRPr/>
            </a:pPr>
            <a:r>
              <a:rPr kumimoji="1" lang="en-US" sz="2000">
                <a:solidFill>
                  <a:srgbClr val="993300"/>
                </a:solidFill>
                <a:latin typeface="Tahoma" pitchFamily="34" charset="0"/>
              </a:rPr>
              <a:t>  </a:t>
            </a:r>
            <a:r>
              <a:rPr kumimoji="1" lang="ru-RU" sz="2000">
                <a:solidFill>
                  <a:srgbClr val="993300"/>
                </a:solidFill>
                <a:latin typeface="Tahoma" pitchFamily="34" charset="0"/>
              </a:rPr>
              <a:t>Учитель должен организовать уборку кабинета по окончанию урока в нем</a:t>
            </a: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4572000" y="0"/>
            <a:ext cx="4392613" cy="69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ru-RU" sz="14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Режим проветривания кабинета математики</a:t>
            </a:r>
          </a:p>
          <a:p>
            <a:pPr>
              <a:defRPr/>
            </a:pPr>
            <a:r>
              <a:rPr kumimoji="1" lang="ru-RU" sz="1000">
                <a:latin typeface="Tahoma" pitchFamily="34" charset="0"/>
              </a:rPr>
              <a:t>                  </a:t>
            </a:r>
            <a:endParaRPr kumimoji="1" lang="ru-RU" sz="1200">
              <a:latin typeface="Tahoma" pitchFamily="34" charset="0"/>
            </a:endParaRPr>
          </a:p>
          <a:p>
            <a:pPr>
              <a:defRPr/>
            </a:pPr>
            <a:r>
              <a:rPr kumimoji="1" lang="en-US" sz="1200">
                <a:latin typeface="Tahoma" pitchFamily="34" charset="0"/>
              </a:rPr>
              <a:t>         </a:t>
            </a:r>
            <a:r>
              <a:rPr kumimoji="1" lang="ru-RU" sz="1200">
                <a:solidFill>
                  <a:srgbClr val="993300"/>
                </a:solidFill>
                <a:latin typeface="Tahoma" pitchFamily="34" charset="0"/>
              </a:rPr>
              <a:t>Учебные помещения должны проветриваться во время   перемен, а рекреационные – во время уроков. </a:t>
            </a:r>
          </a:p>
          <a:p>
            <a:pPr>
              <a:defRPr/>
            </a:pPr>
            <a:r>
              <a:rPr kumimoji="1" lang="en-US" sz="1200">
                <a:solidFill>
                  <a:srgbClr val="993300"/>
                </a:solidFill>
                <a:latin typeface="Tahoma" pitchFamily="34" charset="0"/>
              </a:rPr>
              <a:t>         </a:t>
            </a:r>
            <a:r>
              <a:rPr kumimoji="1" lang="ru-RU" sz="1200">
                <a:solidFill>
                  <a:srgbClr val="993300"/>
                </a:solidFill>
                <a:latin typeface="Tahoma" pitchFamily="34" charset="0"/>
              </a:rPr>
              <a:t>До начала занятий и после их окончания необходимо осуществлять сквозное проветривание учебных помещений.</a:t>
            </a:r>
          </a:p>
          <a:p>
            <a:pPr>
              <a:defRPr/>
            </a:pPr>
            <a:r>
              <a:rPr kumimoji="1" lang="en-US" sz="1200">
                <a:solidFill>
                  <a:srgbClr val="993300"/>
                </a:solidFill>
                <a:latin typeface="Tahoma" pitchFamily="34" charset="0"/>
              </a:rPr>
              <a:t>         </a:t>
            </a:r>
            <a:r>
              <a:rPr kumimoji="1" lang="ru-RU" sz="1200">
                <a:solidFill>
                  <a:srgbClr val="993300"/>
                </a:solidFill>
                <a:latin typeface="Tahoma" pitchFamily="34" charset="0"/>
              </a:rPr>
              <a:t>Длительность сквозного проветривания определяется погодными условиями согласно таблице.</a:t>
            </a:r>
          </a:p>
          <a:p>
            <a:pPr>
              <a:defRPr/>
            </a:pPr>
            <a:r>
              <a:rPr kumimoji="1" lang="en-US" sz="1200">
                <a:solidFill>
                  <a:srgbClr val="993300"/>
                </a:solidFill>
                <a:latin typeface="Tahoma" pitchFamily="34" charset="0"/>
              </a:rPr>
              <a:t>         </a:t>
            </a:r>
            <a:r>
              <a:rPr kumimoji="1" lang="ru-RU" sz="1200">
                <a:solidFill>
                  <a:srgbClr val="993300"/>
                </a:solidFill>
                <a:latin typeface="Tahoma" pitchFamily="34" charset="0"/>
              </a:rPr>
              <a:t>В теплые дни целесообразно проводить занятия при открытых фрамугах и форточках.</a:t>
            </a:r>
          </a:p>
          <a:p>
            <a:pPr>
              <a:defRPr/>
            </a:pPr>
            <a:endParaRPr kumimoji="1" lang="ru-RU" sz="1200">
              <a:solidFill>
                <a:srgbClr val="993300"/>
              </a:solidFill>
              <a:latin typeface="Tahoma" pitchFamily="34" charset="0"/>
            </a:endParaRPr>
          </a:p>
          <a:p>
            <a:pPr>
              <a:defRPr/>
            </a:pPr>
            <a:r>
              <a:rPr kumimoji="1" lang="en-US" sz="1200">
                <a:solidFill>
                  <a:srgbClr val="993300"/>
                </a:solidFill>
                <a:latin typeface="Tahoma" pitchFamily="34" charset="0"/>
              </a:rPr>
              <a:t>       </a:t>
            </a:r>
            <a:r>
              <a:rPr kumimoji="1" lang="ru-RU" sz="1200">
                <a:solidFill>
                  <a:srgbClr val="993300"/>
                </a:solidFill>
                <a:latin typeface="Tahoma" pitchFamily="34" charset="0"/>
              </a:rPr>
              <a:t>Наружная температура в градусах Цельсия	Длительность </a:t>
            </a:r>
            <a:r>
              <a:rPr kumimoji="1" lang="en-US" sz="1200">
                <a:solidFill>
                  <a:srgbClr val="993300"/>
                </a:solidFill>
                <a:latin typeface="Tahoma" pitchFamily="34" charset="0"/>
              </a:rPr>
              <a:t>  </a:t>
            </a:r>
            <a:r>
              <a:rPr kumimoji="1" lang="ru-RU" sz="1200">
                <a:solidFill>
                  <a:srgbClr val="993300"/>
                </a:solidFill>
                <a:latin typeface="Tahoma" pitchFamily="34" charset="0"/>
              </a:rPr>
              <a:t>проветривания помещений (мин)	</a:t>
            </a:r>
          </a:p>
          <a:p>
            <a:pPr>
              <a:defRPr/>
            </a:pPr>
            <a:r>
              <a:rPr kumimoji="1" lang="ru-RU" sz="1200">
                <a:solidFill>
                  <a:srgbClr val="993300"/>
                </a:solidFill>
                <a:latin typeface="Tahoma" pitchFamily="34" charset="0"/>
              </a:rPr>
              <a:t>	В малые перемены	В большие перемены и между сменами	</a:t>
            </a:r>
          </a:p>
          <a:p>
            <a:pPr>
              <a:defRPr/>
            </a:pPr>
            <a:r>
              <a:rPr kumimoji="1" lang="ru-RU" sz="1200">
                <a:solidFill>
                  <a:srgbClr val="993300"/>
                </a:solidFill>
                <a:latin typeface="Tahoma" pitchFamily="34" charset="0"/>
              </a:rPr>
              <a:t>От +10 до +6	4 - 10	25 - 35	</a:t>
            </a:r>
          </a:p>
          <a:p>
            <a:pPr>
              <a:defRPr/>
            </a:pPr>
            <a:r>
              <a:rPr kumimoji="1" lang="ru-RU" sz="1200">
                <a:solidFill>
                  <a:srgbClr val="993300"/>
                </a:solidFill>
                <a:latin typeface="Tahoma" pitchFamily="34" charset="0"/>
              </a:rPr>
              <a:t>От + 5 до 0	3 - 7	20 – 30	</a:t>
            </a:r>
          </a:p>
          <a:p>
            <a:pPr>
              <a:defRPr/>
            </a:pPr>
            <a:r>
              <a:rPr kumimoji="1" lang="ru-RU" sz="1200">
                <a:solidFill>
                  <a:srgbClr val="993300"/>
                </a:solidFill>
                <a:latin typeface="Tahoma" pitchFamily="34" charset="0"/>
              </a:rPr>
              <a:t>От 0 до - 5	2 - 5	15 - 25	</a:t>
            </a:r>
          </a:p>
          <a:p>
            <a:pPr>
              <a:defRPr/>
            </a:pPr>
            <a:r>
              <a:rPr kumimoji="1" lang="ru-RU" sz="1200">
                <a:solidFill>
                  <a:srgbClr val="993300"/>
                </a:solidFill>
                <a:latin typeface="Tahoma" pitchFamily="34" charset="0"/>
              </a:rPr>
              <a:t>От – 5 до - 10	1 - 3	10 - 15	</a:t>
            </a:r>
          </a:p>
          <a:p>
            <a:pPr>
              <a:defRPr/>
            </a:pPr>
            <a:r>
              <a:rPr kumimoji="1" lang="ru-RU" sz="1200">
                <a:solidFill>
                  <a:srgbClr val="993300"/>
                </a:solidFill>
                <a:latin typeface="Tahoma" pitchFamily="34" charset="0"/>
              </a:rPr>
              <a:t>Ниже  - 10	1 - 1,5	5 - 10	</a:t>
            </a:r>
          </a:p>
          <a:p>
            <a:pPr>
              <a:defRPr/>
            </a:pPr>
            <a:endParaRPr kumimoji="1" lang="ru-RU" sz="1200">
              <a:solidFill>
                <a:srgbClr val="993300"/>
              </a:solidFill>
              <a:latin typeface="Tahoma" pitchFamily="34" charset="0"/>
            </a:endParaRPr>
          </a:p>
          <a:p>
            <a:pPr>
              <a:defRPr/>
            </a:pPr>
            <a:r>
              <a:rPr kumimoji="1" lang="en-US" sz="1200">
                <a:solidFill>
                  <a:srgbClr val="993300"/>
                </a:solidFill>
                <a:latin typeface="Tahoma" pitchFamily="34" charset="0"/>
              </a:rPr>
              <a:t>          </a:t>
            </a:r>
            <a:r>
              <a:rPr kumimoji="1" lang="ru-RU" sz="1200">
                <a:solidFill>
                  <a:srgbClr val="993300"/>
                </a:solidFill>
                <a:latin typeface="Tahoma" pitchFamily="34" charset="0"/>
              </a:rPr>
              <a:t>Температура воздуха в зависимости от климатических условий должна составлять:</a:t>
            </a:r>
          </a:p>
          <a:p>
            <a:pPr>
              <a:defRPr/>
            </a:pPr>
            <a:r>
              <a:rPr kumimoji="1" lang="en-US" sz="1200">
                <a:solidFill>
                  <a:srgbClr val="993300"/>
                </a:solidFill>
                <a:latin typeface="Tahoma" pitchFamily="34" charset="0"/>
              </a:rPr>
              <a:t>       </a:t>
            </a:r>
            <a:r>
              <a:rPr kumimoji="1" lang="ru-RU" sz="1200">
                <a:solidFill>
                  <a:srgbClr val="993300"/>
                </a:solidFill>
                <a:latin typeface="Tahoma" pitchFamily="34" charset="0"/>
              </a:rPr>
              <a:t>-	В классных помещениях, учебных кабинетах, лабораториях –18-20 градусов Цельсия при их обычном остеклении и 19-21 градус Цельсия- пир ленточном остеклении;</a:t>
            </a:r>
          </a:p>
          <a:p>
            <a:pPr>
              <a:defRPr/>
            </a:pPr>
            <a:r>
              <a:rPr kumimoji="1" lang="en-US" sz="1200">
                <a:solidFill>
                  <a:srgbClr val="993300"/>
                </a:solidFill>
                <a:latin typeface="Tahoma" pitchFamily="34" charset="0"/>
              </a:rPr>
              <a:t>       </a:t>
            </a:r>
            <a:r>
              <a:rPr kumimoji="1" lang="ru-RU" sz="1200">
                <a:solidFill>
                  <a:srgbClr val="993300"/>
                </a:solidFill>
                <a:latin typeface="Tahoma" pitchFamily="34" charset="0"/>
              </a:rPr>
              <a:t>-	В учебных мастерских –15-17 градусов Цельсия,</a:t>
            </a:r>
          </a:p>
          <a:p>
            <a:pPr>
              <a:defRPr/>
            </a:pPr>
            <a:r>
              <a:rPr kumimoji="1" lang="en-US" sz="1200">
                <a:solidFill>
                  <a:srgbClr val="993300"/>
                </a:solidFill>
                <a:latin typeface="Tahoma" pitchFamily="34" charset="0"/>
              </a:rPr>
              <a:t>       </a:t>
            </a:r>
            <a:r>
              <a:rPr kumimoji="1" lang="ru-RU" sz="1200">
                <a:solidFill>
                  <a:srgbClr val="993300"/>
                </a:solidFill>
                <a:latin typeface="Tahoma" pitchFamily="34" charset="0"/>
              </a:rPr>
              <a:t>-	В актовом зале, лекционной аудитории, классе пения и музыки, клубной комнате –18- 20 градусов Цельсия;</a:t>
            </a:r>
          </a:p>
          <a:p>
            <a:pPr>
              <a:defRPr/>
            </a:pPr>
            <a:r>
              <a:rPr kumimoji="1" lang="en-US" sz="1200">
                <a:solidFill>
                  <a:srgbClr val="993300"/>
                </a:solidFill>
                <a:latin typeface="Tahoma" pitchFamily="34" charset="0"/>
              </a:rPr>
              <a:t>       </a:t>
            </a:r>
            <a:r>
              <a:rPr kumimoji="1" lang="ru-RU" sz="1200">
                <a:solidFill>
                  <a:srgbClr val="993300"/>
                </a:solidFill>
                <a:latin typeface="Tahoma" pitchFamily="34" charset="0"/>
              </a:rPr>
              <a:t>-	В дисплейных классах - оптимальная 19 –21 градус </a:t>
            </a:r>
            <a:r>
              <a:rPr kumimoji="1" lang="en-US" sz="1200">
                <a:solidFill>
                  <a:srgbClr val="993300"/>
                </a:solidFill>
                <a:latin typeface="Tahoma" pitchFamily="34" charset="0"/>
              </a:rPr>
              <a:t>  </a:t>
            </a:r>
            <a:r>
              <a:rPr kumimoji="1" lang="ru-RU" sz="1200">
                <a:solidFill>
                  <a:srgbClr val="993300"/>
                </a:solidFill>
                <a:latin typeface="Tahoma" pitchFamily="34" charset="0"/>
              </a:rPr>
              <a:t>Цельсия, допустимая 18 –22 градуса Цельсия.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Font typeface="Monotype Sorts" pitchFamily="2" charset="2"/>
              <a:buChar char="§"/>
              <a:defRPr/>
            </a:pPr>
            <a:endParaRPr kumimoji="1" lang="ru-RU" sz="1200">
              <a:solidFill>
                <a:srgbClr val="99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2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2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2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2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02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27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2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2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2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02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2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02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27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027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027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027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027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0275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0275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0275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0275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0275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0275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0275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468313" y="0"/>
            <a:ext cx="82105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ru-RU" sz="1000" b="1" dirty="0">
                <a:solidFill>
                  <a:srgbClr val="993300"/>
                </a:solidFill>
                <a:latin typeface="Tahoma" pitchFamily="34" charset="0"/>
              </a:rPr>
              <a:t>“СОГЛАСОВАНО”   </a:t>
            </a:r>
            <a:r>
              <a:rPr kumimoji="1" lang="ru-RU" sz="1000" b="1" dirty="0" err="1">
                <a:solidFill>
                  <a:srgbClr val="993300"/>
                </a:solidFill>
                <a:latin typeface="Tahoma" pitchFamily="34" charset="0"/>
              </a:rPr>
              <a:t>Ю.З.Шарафутдинова</a:t>
            </a:r>
            <a:r>
              <a:rPr kumimoji="1" lang="ru-RU" sz="1000" b="1" dirty="0">
                <a:solidFill>
                  <a:srgbClr val="993300"/>
                </a:solidFill>
                <a:latin typeface="Tahoma" pitchFamily="34" charset="0"/>
              </a:rPr>
              <a:t>	                                                                              “УТВЕРЖДАЮ” </a:t>
            </a:r>
            <a:br>
              <a:rPr kumimoji="1" lang="ru-RU" sz="1000" b="1" dirty="0">
                <a:solidFill>
                  <a:srgbClr val="993300"/>
                </a:solidFill>
                <a:latin typeface="Tahoma" pitchFamily="34" charset="0"/>
              </a:rPr>
            </a:br>
            <a:r>
              <a:rPr kumimoji="1" lang="ru-RU" sz="1000" b="1" dirty="0">
                <a:solidFill>
                  <a:srgbClr val="993300"/>
                </a:solidFill>
                <a:latin typeface="Tahoma" pitchFamily="34" charset="0"/>
              </a:rPr>
              <a:t> Соответствующий выборный профсоюзный орган  	                                                      Директор гимназии  Ф. Ф. Харисов</a:t>
            </a:r>
          </a:p>
          <a:p>
            <a:pPr algn="ctr">
              <a:defRPr/>
            </a:pPr>
            <a:r>
              <a:rPr kumimoji="1" lang="ru-RU" sz="16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ИНСТРУКЦИЯ</a:t>
            </a:r>
            <a:r>
              <a:rPr kumimoji="1" lang="ru-RU" sz="1600" b="1" dirty="0">
                <a:solidFill>
                  <a:srgbClr val="993300"/>
                </a:solidFill>
                <a:latin typeface="Tahoma" pitchFamily="34" charset="0"/>
              </a:rPr>
              <a:t/>
            </a:r>
            <a:br>
              <a:rPr kumimoji="1" lang="ru-RU" sz="1600" b="1" dirty="0">
                <a:solidFill>
                  <a:srgbClr val="993300"/>
                </a:solidFill>
                <a:latin typeface="Tahoma" pitchFamily="34" charset="0"/>
              </a:rPr>
            </a:br>
            <a:r>
              <a:rPr kumimoji="1" lang="ru-RU" sz="1400" b="1" dirty="0">
                <a:solidFill>
                  <a:srgbClr val="993300"/>
                </a:solidFill>
                <a:latin typeface="Tahoma" pitchFamily="34" charset="0"/>
              </a:rPr>
              <a:t>по охране труда при проведении занятий в кабинете начальных классов, математического и гуманитарного циклов </a:t>
            </a:r>
            <a:br>
              <a:rPr kumimoji="1" lang="ru-RU" sz="1400" b="1" dirty="0">
                <a:solidFill>
                  <a:srgbClr val="993300"/>
                </a:solidFill>
                <a:latin typeface="Tahoma" pitchFamily="34" charset="0"/>
              </a:rPr>
            </a:br>
            <a:r>
              <a:rPr kumimoji="1" lang="ru-RU" sz="1400" b="1" dirty="0">
                <a:solidFill>
                  <a:srgbClr val="993300"/>
                </a:solidFill>
                <a:latin typeface="Tahoma" pitchFamily="34" charset="0"/>
              </a:rPr>
              <a:t>ИОТ – 23 – 2003 </a:t>
            </a:r>
            <a:br>
              <a:rPr kumimoji="1" lang="ru-RU" sz="1400" b="1" dirty="0">
                <a:solidFill>
                  <a:srgbClr val="993300"/>
                </a:solidFill>
                <a:latin typeface="Tahoma" pitchFamily="34" charset="0"/>
              </a:rPr>
            </a:br>
            <a:endParaRPr kumimoji="1" lang="ru-RU" sz="1400" b="1" dirty="0">
              <a:solidFill>
                <a:srgbClr val="993300"/>
              </a:solidFill>
              <a:latin typeface="Tahoma" pitchFamily="34" charset="0"/>
            </a:endParaRPr>
          </a:p>
        </p:txBody>
      </p:sp>
      <p:sp>
        <p:nvSpPr>
          <p:cNvPr id="203781" name="Rectangle 5"/>
          <p:cNvSpPr>
            <a:spLocks noChangeArrowheads="1"/>
          </p:cNvSpPr>
          <p:nvPr/>
        </p:nvSpPr>
        <p:spPr bwMode="auto">
          <a:xfrm>
            <a:off x="252413" y="1196975"/>
            <a:ext cx="864235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12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1.	</a:t>
            </a:r>
            <a:r>
              <a:rPr lang="ru-RU" sz="12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Общие требования безопасности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1200" b="1">
                <a:solidFill>
                  <a:srgbClr val="993300"/>
                </a:solidFill>
                <a:latin typeface="Tahoma" pitchFamily="34" charset="0"/>
                <a:cs typeface="Times New Roman" pitchFamily="18" charset="0"/>
              </a:rPr>
              <a:t>1.1.	</a:t>
            </a:r>
            <a:r>
              <a:rPr lang="ru-RU" sz="1200" b="1">
                <a:solidFill>
                  <a:srgbClr val="993300"/>
                </a:solidFill>
                <a:latin typeface="Tahoma" pitchFamily="34" charset="0"/>
              </a:rPr>
              <a:t>К занятиям в кабинетах начальных классов, математического и гуманитарного циклов допускаются лица, прошедшие медицинский осмотр и инструктаж по охране труда. </a:t>
            </a: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1200" b="1">
                <a:solidFill>
                  <a:srgbClr val="993300"/>
                </a:solidFill>
                <a:latin typeface="Tahoma" pitchFamily="34" charset="0"/>
                <a:cs typeface="Times New Roman" pitchFamily="18" charset="0"/>
              </a:rPr>
              <a:t>1.2.	</a:t>
            </a:r>
            <a:r>
              <a:rPr lang="ru-RU" sz="1200" b="1">
                <a:solidFill>
                  <a:srgbClr val="993300"/>
                </a:solidFill>
                <a:latin typeface="Tahoma" pitchFamily="34" charset="0"/>
              </a:rPr>
              <a:t>Опасные факторы: </a:t>
            </a: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1200" b="1">
                <a:solidFill>
                  <a:srgbClr val="993300"/>
                </a:solidFill>
                <a:latin typeface="Tahoma" pitchFamily="34" charset="0"/>
                <a:cs typeface="Times New Roman" pitchFamily="18" charset="0"/>
              </a:rPr>
              <a:t>      </a:t>
            </a:r>
            <a:r>
              <a:rPr lang="ru-RU" sz="1200" b="1">
                <a:solidFill>
                  <a:srgbClr val="993300"/>
                </a:solidFill>
                <a:latin typeface="Tahoma" pitchFamily="34" charset="0"/>
                <a:cs typeface="Times New Roman" pitchFamily="18" charset="0"/>
              </a:rPr>
              <a:t>-	</a:t>
            </a:r>
            <a:r>
              <a:rPr lang="ru-RU" sz="1200" b="1">
                <a:solidFill>
                  <a:srgbClr val="993300"/>
                </a:solidFill>
                <a:latin typeface="Tahoma" pitchFamily="34" charset="0"/>
              </a:rPr>
              <a:t>нарушение осанки учащихся, искривление позвоночника, развитие близорукости при неправильном подборе размеров ученической  мебели;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1200" b="1">
                <a:solidFill>
                  <a:srgbClr val="993300"/>
                </a:solidFill>
                <a:latin typeface="Tahoma" pitchFamily="34" charset="0"/>
                <a:cs typeface="Times New Roman" pitchFamily="18" charset="0"/>
              </a:rPr>
              <a:t>      </a:t>
            </a:r>
            <a:r>
              <a:rPr lang="ru-RU" sz="1200" b="1">
                <a:solidFill>
                  <a:srgbClr val="993300"/>
                </a:solidFill>
                <a:latin typeface="Tahoma" pitchFamily="34" charset="0"/>
                <a:cs typeface="Times New Roman" pitchFamily="18" charset="0"/>
              </a:rPr>
              <a:t>-	</a:t>
            </a:r>
            <a:r>
              <a:rPr lang="ru-RU" sz="1200" b="1">
                <a:solidFill>
                  <a:srgbClr val="993300"/>
                </a:solidFill>
                <a:latin typeface="Tahoma" pitchFamily="34" charset="0"/>
              </a:rPr>
              <a:t>нарушение остроты зрения при недостаточной освещенности в кабинете;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1200" b="1">
                <a:solidFill>
                  <a:srgbClr val="993300"/>
                </a:solidFill>
                <a:latin typeface="Tahoma" pitchFamily="34" charset="0"/>
                <a:cs typeface="Times New Roman" pitchFamily="18" charset="0"/>
              </a:rPr>
              <a:t>      </a:t>
            </a:r>
            <a:r>
              <a:rPr lang="ru-RU" sz="1200" b="1">
                <a:solidFill>
                  <a:srgbClr val="993300"/>
                </a:solidFill>
                <a:latin typeface="Tahoma" pitchFamily="34" charset="0"/>
                <a:cs typeface="Times New Roman" pitchFamily="18" charset="0"/>
              </a:rPr>
              <a:t>-	</a:t>
            </a:r>
            <a:r>
              <a:rPr lang="ru-RU" sz="1200" b="1">
                <a:solidFill>
                  <a:srgbClr val="993300"/>
                </a:solidFill>
                <a:latin typeface="Tahoma" pitchFamily="34" charset="0"/>
              </a:rPr>
              <a:t>поражение электрическим током при неисправном электрооборудовании кабинета. </a:t>
            </a: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1200" b="1">
                <a:solidFill>
                  <a:srgbClr val="993300"/>
                </a:solidFill>
                <a:latin typeface="Tahoma" pitchFamily="34" charset="0"/>
                <a:cs typeface="Times New Roman" pitchFamily="18" charset="0"/>
              </a:rPr>
              <a:t>1.3.	</a:t>
            </a:r>
            <a:r>
              <a:rPr lang="ru-RU" sz="1200" b="1">
                <a:solidFill>
                  <a:srgbClr val="993300"/>
                </a:solidFill>
                <a:latin typeface="Tahoma" pitchFamily="34" charset="0"/>
              </a:rPr>
              <a:t>При получении учащимся травмы оказать первую помощь пострадавшему, сообщить об этом администрации школы и родителям пострадавшего, при необходимости отправить в ближайшее лечебное учреждение.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12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  </a:t>
            </a:r>
            <a:r>
              <a:rPr lang="ru-RU" sz="12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2.    </a:t>
            </a:r>
            <a:r>
              <a:rPr lang="ru-RU" sz="12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Требования безопасности перед началом занятий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120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2.1.	</a:t>
            </a:r>
            <a:r>
              <a:rPr lang="ru-RU" sz="1200" b="1">
                <a:solidFill>
                  <a:srgbClr val="993300"/>
                </a:solidFill>
                <a:latin typeface="Tahoma" pitchFamily="34" charset="0"/>
              </a:rPr>
              <a:t>Включить полностью освещение в кабинете, убедиться в исправной работе светильников. Наименьшая освещенность в кабинете должна быть не менее 300лк.  (20вт</a:t>
            </a:r>
            <a:r>
              <a:rPr lang="tt-RU" sz="1200" b="1">
                <a:solidFill>
                  <a:srgbClr val="993300"/>
                </a:solidFill>
                <a:latin typeface="Tahoma" pitchFamily="34" charset="0"/>
              </a:rPr>
              <a:t>.</a:t>
            </a:r>
            <a:r>
              <a:rPr lang="ru-RU" sz="1200" b="1">
                <a:solidFill>
                  <a:srgbClr val="993300"/>
                </a:solidFill>
                <a:latin typeface="Tahoma" pitchFamily="34" charset="0"/>
              </a:rPr>
              <a:t>/.) при люминесцентных лампах и не менее 150 лк. (48вт./кв.м.) при лампах накаливания. </a:t>
            </a: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1200" b="1">
                <a:solidFill>
                  <a:srgbClr val="993300"/>
                </a:solidFill>
                <a:latin typeface="Tahoma" pitchFamily="34" charset="0"/>
                <a:cs typeface="Times New Roman" pitchFamily="18" charset="0"/>
              </a:rPr>
              <a:t>2.2.	</a:t>
            </a:r>
            <a:r>
              <a:rPr lang="ru-RU" sz="1200" b="1">
                <a:solidFill>
                  <a:srgbClr val="993300"/>
                </a:solidFill>
                <a:latin typeface="Tahoma" pitchFamily="34" charset="0"/>
              </a:rPr>
              <a:t>Убедиться в исправности электрооборудования кабинета: светильники должны быть надежно подвешены к потолку и иметь светорассеивающую арматуру; коммутационные коробки должны быть закрыты крышками; корпуса и крышки выключателей и розеток не должны иметь трещин и сколов, а также оголенных контактов.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1200" b="1">
                <a:solidFill>
                  <a:srgbClr val="993300"/>
                </a:solidFill>
                <a:latin typeface="Tahoma" pitchFamily="34" charset="0"/>
                <a:cs typeface="Times New Roman" pitchFamily="18" charset="0"/>
              </a:rPr>
              <a:t>2.3.	</a:t>
            </a:r>
            <a:r>
              <a:rPr lang="ru-RU" sz="1200" b="1">
                <a:solidFill>
                  <a:srgbClr val="993300"/>
                </a:solidFill>
                <a:latin typeface="Tahoma" pitchFamily="34" charset="0"/>
              </a:rPr>
              <a:t>Убедиться в правильной расстановки мебели в кабинете: расстояние между наружной стеной кабинета и первым рядом столов должно быть не менее 0,6 м.,; расстояние между внутренней стеной кабинета и столами должно быть не менее 0,5 м.; расстояние между задней стеной кабинета и столами должно быть 0,4 – 0,5 м.; расстояние от классной доски до первых столов должно быть 2,4 – 2,7.; расстояние от классной доски до последних столов должно быть не более 8м.: удаление мест занятий от окон не должно превышать 6 метров.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1200" b="1">
                <a:solidFill>
                  <a:srgbClr val="993300"/>
                </a:solidFill>
                <a:latin typeface="Tahoma" pitchFamily="34" charset="0"/>
                <a:cs typeface="Times New Roman" pitchFamily="18" charset="0"/>
              </a:rPr>
              <a:t>2.4.	</a:t>
            </a:r>
            <a:r>
              <a:rPr lang="ru-RU" sz="1200" b="1">
                <a:solidFill>
                  <a:srgbClr val="993300"/>
                </a:solidFill>
                <a:latin typeface="Tahoma" pitchFamily="34" charset="0"/>
              </a:rPr>
              <a:t>Проверить санитарное состояние кабинетов и проверить его, убедиться в целости стекол в окнах.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1200" b="1">
                <a:solidFill>
                  <a:srgbClr val="993300"/>
                </a:solidFill>
                <a:latin typeface="Tahoma" pitchFamily="34" charset="0"/>
                <a:cs typeface="Times New Roman" pitchFamily="18" charset="0"/>
              </a:rPr>
              <a:t>2.5.	</a:t>
            </a:r>
            <a:r>
              <a:rPr lang="ru-RU" sz="1200" b="1">
                <a:solidFill>
                  <a:srgbClr val="993300"/>
                </a:solidFill>
                <a:latin typeface="Tahoma" pitchFamily="34" charset="0"/>
              </a:rPr>
              <a:t>Убедиться в том, что температура воздуха в кабинете находится в пределах 17 – 20 градусов по</a:t>
            </a:r>
            <a:r>
              <a:rPr lang="ru-RU" sz="120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ru-RU" sz="1200" b="1">
                <a:solidFill>
                  <a:srgbClr val="993300"/>
                </a:solidFill>
                <a:latin typeface="Tahoma" pitchFamily="34" charset="0"/>
              </a:rPr>
              <a:t>Цельсию.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endParaRPr lang="ru-RU" sz="1200" b="1">
              <a:solidFill>
                <a:srgbClr val="9933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3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03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03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03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03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03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03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03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037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037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037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037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2037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037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2" name="WordArt 4"/>
          <p:cNvSpPr>
            <a:spLocks noChangeArrowheads="1" noChangeShapeType="1" noTextEdit="1"/>
          </p:cNvSpPr>
          <p:nvPr/>
        </p:nvSpPr>
        <p:spPr bwMode="auto">
          <a:xfrm>
            <a:off x="323850" y="0"/>
            <a:ext cx="8496300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3366FF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Комплексы упражнений для глаз</a:t>
            </a:r>
          </a:p>
        </p:txBody>
      </p:sp>
      <p:sp>
        <p:nvSpPr>
          <p:cNvPr id="211973" name="Text Box 5"/>
          <p:cNvSpPr txBox="1">
            <a:spLocks noChangeArrowheads="1"/>
          </p:cNvSpPr>
          <p:nvPr/>
        </p:nvSpPr>
        <p:spPr bwMode="auto">
          <a:xfrm>
            <a:off x="179388" y="1125538"/>
            <a:ext cx="864235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ru-RU" sz="1600">
                <a:latin typeface="Tahoma" pitchFamily="34" charset="0"/>
              </a:rPr>
              <a:t>	</a:t>
            </a:r>
            <a:r>
              <a:rPr lang="ru-RU" sz="1600">
                <a:solidFill>
                  <a:srgbClr val="0000FF"/>
                </a:solidFill>
                <a:latin typeface="Tahoma" pitchFamily="34" charset="0"/>
              </a:rPr>
              <a:t>Упражнения выполняются стоя или сидя, отвернувшись от экрана при ритмичном дыхании, с максимальной амплитудой движения глаз.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ru-RU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Вариант 1.</a:t>
            </a:r>
            <a:r>
              <a:rPr lang="ru-RU">
                <a:solidFill>
                  <a:srgbClr val="0000FF"/>
                </a:solidFill>
                <a:latin typeface="Tahoma" pitchFamily="34" charset="0"/>
              </a:rPr>
              <a:t> 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ru-RU">
                <a:solidFill>
                  <a:srgbClr val="0000FF"/>
                </a:solidFill>
                <a:latin typeface="Tahoma" pitchFamily="34" charset="0"/>
              </a:rPr>
              <a:t>1. Закрыть глаза, сильно напрягая глазные мышцы, затем на счет 1-4 раскрыть глаза, расслабив мышцы глаз, посмотрев вдаль на счет 1-6. (Повторить 4-5 раз).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ru-RU">
                <a:solidFill>
                  <a:srgbClr val="0000FF"/>
                </a:solidFill>
                <a:latin typeface="Tahoma" pitchFamily="34" charset="0"/>
              </a:rPr>
              <a:t>2. Посмотреть на переносицу и задержать взор на счет 1-4. До усталости глаза доводить нельзя. Затем открыть глаза, посмотреть вдаль на счет 1-6. (Повторить 3-4 раза).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ru-RU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Вариант 2. </a:t>
            </a:r>
            <a:endParaRPr lang="ru-RU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ru-RU">
                <a:solidFill>
                  <a:srgbClr val="0000FF"/>
                </a:solidFill>
                <a:latin typeface="Tahoma" pitchFamily="34" charset="0"/>
              </a:rPr>
              <a:t>1. Закрыть глаза, не напрягая глазные мышцы, на счет 1-4 широко раскрыть глаза и посмотреть вдаль на счет 1-6. (Повторить 4-5 раз).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ru-RU">
                <a:solidFill>
                  <a:srgbClr val="0000FF"/>
                </a:solidFill>
                <a:latin typeface="Tahoma" pitchFamily="34" charset="0"/>
              </a:rPr>
              <a:t>2. Посмотреть на кончик носа на счет 1-4, а потом перевести взгляд вдаль на счет 1-6. (Повторить 4-5 раз).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ru-RU">
                <a:solidFill>
                  <a:srgbClr val="0000FF"/>
                </a:solidFill>
                <a:latin typeface="Tahoma" pitchFamily="34" charset="0"/>
              </a:rPr>
              <a:t>3. Не поворачивая головы, делать медленно круговые движения глазами вверх-вправо-вниз-влево и в обратную сторону: вверх-влево-вниз-вправо. Затем посмотреть вдаль на счет 1-6. (Повторить 4-5 раз).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2" grpId="0" animBg="1"/>
      <p:bldP spid="2119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1373188"/>
            <a:ext cx="4605338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Эффект перелистывающейся книги</a:t>
            </a:r>
            <a:br>
              <a:rPr lang="ru-RU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</a:br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/>
            </a:r>
            <a:b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</a:b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Автор:</a:t>
            </a:r>
            <a:b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</a:b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учитель информатики </a:t>
            </a:r>
            <a:b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</a:b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МОУ Лицей №6 Попова С.Г.</a:t>
            </a:r>
            <a:b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</a:b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/>
            </a:r>
            <a:b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</a:br>
            <a:r>
              <a:rPr lang="ru-RU" sz="24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Начало: по щелчку</a:t>
            </a:r>
            <a:r>
              <a:rPr lang="ru-RU" sz="34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 </a:t>
            </a: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4532313" y="176213"/>
            <a:ext cx="4573587" cy="6648450"/>
          </a:xfrm>
          <a:prstGeom prst="wave">
            <a:avLst>
              <a:gd name="adj1" fmla="val 2685"/>
              <a:gd name="adj2" fmla="val 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pitchFamily="34" charset="0"/>
            </a:endParaRPr>
          </a:p>
        </p:txBody>
      </p:sp>
      <p:sp>
        <p:nvSpPr>
          <p:cNvPr id="20484" name="AutoShape 4" descr="PAPER12S"/>
          <p:cNvSpPr>
            <a:spLocks noChangeArrowheads="1"/>
          </p:cNvSpPr>
          <p:nvPr/>
        </p:nvSpPr>
        <p:spPr bwMode="auto">
          <a:xfrm>
            <a:off x="4532313" y="185738"/>
            <a:ext cx="4538662" cy="6602412"/>
          </a:xfrm>
          <a:prstGeom prst="wave">
            <a:avLst>
              <a:gd name="adj1" fmla="val 2685"/>
              <a:gd name="adj2" fmla="val 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pitchFamily="34" charset="0"/>
            </a:endParaRPr>
          </a:p>
        </p:txBody>
      </p:sp>
      <p:sp>
        <p:nvSpPr>
          <p:cNvPr id="20485" name="AutoShape 5" descr="PAPER12S"/>
          <p:cNvSpPr>
            <a:spLocks noChangeArrowheads="1"/>
          </p:cNvSpPr>
          <p:nvPr/>
        </p:nvSpPr>
        <p:spPr bwMode="auto">
          <a:xfrm>
            <a:off x="4530725" y="209550"/>
            <a:ext cx="4505325" cy="6530975"/>
          </a:xfrm>
          <a:prstGeom prst="wave">
            <a:avLst>
              <a:gd name="adj1" fmla="val 2685"/>
              <a:gd name="adj2" fmla="val 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pitchFamily="34" charset="0"/>
            </a:endParaRPr>
          </a:p>
        </p:txBody>
      </p:sp>
      <p:sp>
        <p:nvSpPr>
          <p:cNvPr id="20486" name="AutoShape 6" descr="PAPER12S"/>
          <p:cNvSpPr>
            <a:spLocks noChangeArrowheads="1"/>
          </p:cNvSpPr>
          <p:nvPr/>
        </p:nvSpPr>
        <p:spPr bwMode="auto">
          <a:xfrm>
            <a:off x="4532313" y="209550"/>
            <a:ext cx="4470400" cy="6491288"/>
          </a:xfrm>
          <a:prstGeom prst="wave">
            <a:avLst>
              <a:gd name="adj1" fmla="val 2685"/>
              <a:gd name="adj2" fmla="val 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pitchFamily="34" charset="0"/>
            </a:endParaRP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4532313" y="227013"/>
            <a:ext cx="4435475" cy="6419850"/>
          </a:xfrm>
          <a:prstGeom prst="wave">
            <a:avLst>
              <a:gd name="adj1" fmla="val 2685"/>
              <a:gd name="adj2" fmla="val 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pitchFamily="34" charset="0"/>
            </a:endParaRPr>
          </a:p>
        </p:txBody>
      </p:sp>
      <p:sp>
        <p:nvSpPr>
          <p:cNvPr id="20488" name="AutoShape 8" descr="TILE17"/>
          <p:cNvSpPr>
            <a:spLocks noChangeArrowheads="1"/>
          </p:cNvSpPr>
          <p:nvPr/>
        </p:nvSpPr>
        <p:spPr bwMode="auto">
          <a:xfrm flipH="1">
            <a:off x="122238" y="261938"/>
            <a:ext cx="4394200" cy="6435725"/>
          </a:xfrm>
          <a:prstGeom prst="wave">
            <a:avLst>
              <a:gd name="adj1" fmla="val 2685"/>
              <a:gd name="adj2" fmla="val 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pitchFamily="34" charset="0"/>
            </a:endParaRPr>
          </a:p>
        </p:txBody>
      </p:sp>
      <p:grpSp>
        <p:nvGrpSpPr>
          <p:cNvPr id="20489" name="Group 9"/>
          <p:cNvGrpSpPr>
            <a:grpSpLocks/>
          </p:cNvGrpSpPr>
          <p:nvPr/>
        </p:nvGrpSpPr>
        <p:grpSpPr bwMode="auto">
          <a:xfrm>
            <a:off x="179388" y="303213"/>
            <a:ext cx="4344987" cy="6340475"/>
            <a:chOff x="113" y="191"/>
            <a:chExt cx="2737" cy="3994"/>
          </a:xfrm>
        </p:grpSpPr>
        <p:sp>
          <p:nvSpPr>
            <p:cNvPr id="20497" name="AutoShape 10"/>
            <p:cNvSpPr>
              <a:spLocks noChangeArrowheads="1"/>
            </p:cNvSpPr>
            <p:nvPr/>
          </p:nvSpPr>
          <p:spPr bwMode="auto">
            <a:xfrm flipH="1">
              <a:off x="113" y="191"/>
              <a:ext cx="2737" cy="3994"/>
            </a:xfrm>
            <a:prstGeom prst="wave">
              <a:avLst>
                <a:gd name="adj1" fmla="val 2685"/>
                <a:gd name="adj2" fmla="val 0"/>
              </a:avLst>
            </a:prstGeom>
            <a:blipFill dpi="0" rotWithShape="1">
              <a:blip r:embed="rId5"/>
              <a:srcRect/>
              <a:tile tx="0" ty="0" sx="100000" sy="100000" flip="none" algn="tl"/>
            </a:blip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cs typeface="Arial" pitchFamily="34" charset="0"/>
              </a:endParaRPr>
            </a:p>
          </p:txBody>
        </p:sp>
        <p:sp>
          <p:nvSpPr>
            <p:cNvPr id="20498" name="Rectangle 11"/>
            <p:cNvSpPr>
              <a:spLocks noChangeArrowheads="1"/>
            </p:cNvSpPr>
            <p:nvPr/>
          </p:nvSpPr>
          <p:spPr bwMode="auto">
            <a:xfrm>
              <a:off x="279" y="865"/>
              <a:ext cx="2367" cy="1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buClr>
                  <a:srgbClr val="993300"/>
                </a:buClr>
                <a:buFont typeface="Wingdings" pitchFamily="2" charset="2"/>
                <a:buNone/>
              </a:pPr>
              <a:r>
                <a:rPr lang="ru-RU" sz="2800" b="1">
                  <a:latin typeface="Courier New" pitchFamily="49" charset="0"/>
                  <a:cs typeface="Arial" pitchFamily="34" charset="0"/>
                </a:rPr>
                <a:t>На страницах могут быть размещены </a:t>
              </a:r>
            </a:p>
            <a:p>
              <a:pPr algn="ctr">
                <a:lnSpc>
                  <a:spcPct val="90000"/>
                </a:lnSpc>
                <a:buClr>
                  <a:srgbClr val="993300"/>
                </a:buClr>
                <a:buFont typeface="Wingdings" pitchFamily="2" charset="2"/>
                <a:buNone/>
              </a:pPr>
              <a:r>
                <a:rPr lang="ru-RU" sz="2800" b="1">
                  <a:latin typeface="Courier New" pitchFamily="49" charset="0"/>
                  <a:cs typeface="Arial" pitchFamily="34" charset="0"/>
                </a:rPr>
                <a:t>текст, </a:t>
              </a:r>
            </a:p>
            <a:p>
              <a:pPr algn="ctr">
                <a:lnSpc>
                  <a:spcPct val="90000"/>
                </a:lnSpc>
                <a:buClr>
                  <a:srgbClr val="993300"/>
                </a:buClr>
                <a:buFont typeface="Wingdings" pitchFamily="2" charset="2"/>
                <a:buNone/>
              </a:pPr>
              <a:r>
                <a:rPr lang="ru-RU" sz="2800" b="1">
                  <a:latin typeface="Courier New" pitchFamily="49" charset="0"/>
                  <a:cs typeface="Arial" pitchFamily="34" charset="0"/>
                </a:rPr>
                <a:t>списки, гиперссылки,</a:t>
              </a:r>
            </a:p>
            <a:p>
              <a:pPr algn="ctr">
                <a:lnSpc>
                  <a:spcPct val="90000"/>
                </a:lnSpc>
                <a:buClr>
                  <a:srgbClr val="993300"/>
                </a:buClr>
                <a:buFont typeface="Wingdings" pitchFamily="2" charset="2"/>
                <a:buNone/>
              </a:pPr>
              <a:r>
                <a:rPr lang="ru-RU" sz="2800" b="1">
                  <a:latin typeface="Courier New" pitchFamily="49" charset="0"/>
                  <a:cs typeface="Arial" pitchFamily="34" charset="0"/>
                </a:rPr>
                <a:t>графические изображения,</a:t>
              </a:r>
            </a:p>
            <a:p>
              <a:pPr algn="ctr">
                <a:lnSpc>
                  <a:spcPct val="90000"/>
                </a:lnSpc>
                <a:buClr>
                  <a:srgbClr val="993300"/>
                </a:buClr>
                <a:buFont typeface="Wingdings" pitchFamily="2" charset="2"/>
                <a:buNone/>
              </a:pPr>
              <a:r>
                <a:rPr lang="ru-RU" sz="2800" b="1">
                  <a:latin typeface="Courier New" pitchFamily="49" charset="0"/>
                  <a:cs typeface="Arial" pitchFamily="34" charset="0"/>
                </a:rPr>
                <a:t>видео и звук.</a:t>
              </a:r>
            </a:p>
            <a:p>
              <a:pPr algn="ctr">
                <a:lnSpc>
                  <a:spcPct val="90000"/>
                </a:lnSpc>
                <a:buClr>
                  <a:srgbClr val="993300"/>
                </a:buClr>
                <a:buFont typeface="Wingdings" pitchFamily="2" charset="2"/>
                <a:buNone/>
              </a:pPr>
              <a:endParaRPr lang="ru-RU" sz="2800" b="1">
                <a:latin typeface="Courier New" pitchFamily="49" charset="0"/>
                <a:cs typeface="Arial" pitchFamily="34" charset="0"/>
              </a:endParaRPr>
            </a:p>
          </p:txBody>
        </p:sp>
      </p:grpSp>
      <p:sp>
        <p:nvSpPr>
          <p:cNvPr id="20490" name="AutoShape 52" descr="к"/>
          <p:cNvSpPr>
            <a:spLocks noChangeArrowheads="1"/>
          </p:cNvSpPr>
          <p:nvPr/>
        </p:nvSpPr>
        <p:spPr bwMode="auto">
          <a:xfrm>
            <a:off x="4548188" y="273050"/>
            <a:ext cx="4421187" cy="6364288"/>
          </a:xfrm>
          <a:prstGeom prst="wave">
            <a:avLst>
              <a:gd name="adj1" fmla="val 2685"/>
              <a:gd name="adj2" fmla="val 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pitchFamily="34" charset="0"/>
            </a:endParaRPr>
          </a:p>
        </p:txBody>
      </p:sp>
      <p:sp>
        <p:nvSpPr>
          <p:cNvPr id="20491" name="AutoShape 12" descr="к"/>
          <p:cNvSpPr>
            <a:spLocks noChangeArrowheads="1"/>
          </p:cNvSpPr>
          <p:nvPr/>
        </p:nvSpPr>
        <p:spPr bwMode="auto">
          <a:xfrm>
            <a:off x="4562475" y="241300"/>
            <a:ext cx="4421188" cy="6364288"/>
          </a:xfrm>
          <a:prstGeom prst="wave">
            <a:avLst>
              <a:gd name="adj1" fmla="val 2685"/>
              <a:gd name="adj2" fmla="val 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pitchFamily="34" charset="0"/>
            </a:endParaRPr>
          </a:p>
        </p:txBody>
      </p:sp>
      <p:sp>
        <p:nvSpPr>
          <p:cNvPr id="20492" name="AutoShape 49"/>
          <p:cNvSpPr>
            <a:spLocks noChangeArrowheads="1"/>
          </p:cNvSpPr>
          <p:nvPr/>
        </p:nvSpPr>
        <p:spPr bwMode="auto">
          <a:xfrm flipH="1">
            <a:off x="285750" y="214313"/>
            <a:ext cx="4259263" cy="6234112"/>
          </a:xfrm>
          <a:prstGeom prst="wave">
            <a:avLst>
              <a:gd name="adj1" fmla="val 2685"/>
              <a:gd name="adj2" fmla="val 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0493" name="Picture 23" descr="скрепк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64013" y="446088"/>
            <a:ext cx="96202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4" name="Прямоугольник 3"/>
          <p:cNvSpPr>
            <a:spLocks noChangeArrowheads="1"/>
          </p:cNvSpPr>
          <p:nvPr/>
        </p:nvSpPr>
        <p:spPr bwMode="auto">
          <a:xfrm>
            <a:off x="357188" y="642938"/>
            <a:ext cx="40719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  <a:cs typeface="Arial" pitchFamily="34" charset="0"/>
              </a:rPr>
              <a:t>Нормативная документация, регламентирующая функционирование кабинета математики</a:t>
            </a:r>
          </a:p>
        </p:txBody>
      </p:sp>
      <p:sp>
        <p:nvSpPr>
          <p:cNvPr id="19471" name="TextBox 19"/>
          <p:cNvSpPr txBox="1">
            <a:spLocks noChangeArrowheads="1"/>
          </p:cNvSpPr>
          <p:nvPr/>
        </p:nvSpPr>
        <p:spPr bwMode="auto">
          <a:xfrm>
            <a:off x="357188" y="2143125"/>
            <a:ext cx="3786187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FontTx/>
              <a:buChar char="•"/>
              <a:defRPr/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Каталог учебно-наглядных пособий и учебного оборудования</a:t>
            </a:r>
            <a:endParaRPr lang="ru-RU" sz="1000" dirty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7" action="ppaction://hlinkfile"/>
              </a:rPr>
              <a:t>Медиатека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7" action="ppaction://hlinkfile"/>
              </a:rPr>
              <a:t> кабинета математики</a:t>
            </a:r>
            <a:endParaRPr lang="ru-RU" sz="1000" dirty="0">
              <a:solidFill>
                <a:schemeClr val="tx2">
                  <a:lumMod val="50000"/>
                </a:schemeClr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Картотека 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опись книгопечатной продукции</a:t>
            </a:r>
            <a:endParaRPr lang="ru-RU" sz="1000" dirty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8" action="ppaction://hlinkfile"/>
              </a:rPr>
              <a:t>Каталог учебных пособий для подготовки к ЕГЭ и ГИА по математике</a:t>
            </a:r>
            <a:endParaRPr lang="ru-RU" sz="1000" dirty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Картотека 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опись печатных демонстрационных пособий по предмету</a:t>
            </a:r>
            <a:endParaRPr lang="ru-RU" sz="1000" dirty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Режим работы кабинета математики</a:t>
            </a:r>
            <a:endParaRPr lang="ru-RU" sz="1000" dirty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Совет кабинета. Консультанты по предметам</a:t>
            </a:r>
            <a:endParaRPr lang="ru-RU" sz="1000" dirty="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96" name="TextBox 20"/>
          <p:cNvSpPr txBox="1">
            <a:spLocks noChangeArrowheads="1"/>
          </p:cNvSpPr>
          <p:nvPr/>
        </p:nvSpPr>
        <p:spPr bwMode="auto">
          <a:xfrm>
            <a:off x="5143500" y="500063"/>
            <a:ext cx="3857625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FontTx/>
              <a:buChar char="•"/>
            </a:pPr>
            <a:r>
              <a:rPr lang="ru-RU">
                <a:latin typeface="Times New Roman" pitchFamily="18" charset="0"/>
                <a:cs typeface="Arial" pitchFamily="34" charset="0"/>
              </a:rPr>
              <a:t>Перспективный план работы и развития кабинета математики на 2010-2015 г.г.</a:t>
            </a:r>
            <a:endParaRPr lang="ru-RU" sz="1000">
              <a:cs typeface="Arial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>
                <a:latin typeface="Times New Roman" pitchFamily="18" charset="0"/>
                <a:cs typeface="Arial" pitchFamily="34" charset="0"/>
              </a:rPr>
              <a:t> План работы и развития кабинета математики на 2014 </a:t>
            </a:r>
            <a:r>
              <a:rPr lang="ru-RU">
                <a:latin typeface="Calibri" pitchFamily="34" charset="0"/>
                <a:cs typeface="Arial" pitchFamily="34" charset="0"/>
              </a:rPr>
              <a:t>–</a:t>
            </a:r>
            <a:r>
              <a:rPr lang="ru-RU">
                <a:latin typeface="Times New Roman" pitchFamily="18" charset="0"/>
                <a:cs typeface="Arial" pitchFamily="34" charset="0"/>
              </a:rPr>
              <a:t> 2015 учебный год</a:t>
            </a:r>
            <a:endParaRPr lang="ru-RU" sz="1000">
              <a:cs typeface="Arial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>
                <a:latin typeface="Times New Roman" pitchFamily="18" charset="0"/>
                <a:cs typeface="Arial" pitchFamily="34" charset="0"/>
              </a:rPr>
              <a:t> Рекомендации по созданию предметно-пространственной развивающей среды учебного кабинета</a:t>
            </a:r>
            <a:endParaRPr lang="ru-RU" sz="1000">
              <a:cs typeface="Arial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>
                <a:latin typeface="Times New Roman" pitchFamily="18" charset="0"/>
                <a:cs typeface="Arial" pitchFamily="34" charset="0"/>
              </a:rPr>
              <a:t> Выписка из </a:t>
            </a:r>
            <a:r>
              <a:rPr lang="ru-RU">
                <a:latin typeface="Calibri" pitchFamily="34" charset="0"/>
                <a:cs typeface="Arial" pitchFamily="34" charset="0"/>
              </a:rPr>
              <a:t>«</a:t>
            </a:r>
            <a:r>
              <a:rPr lang="ru-RU">
                <a:latin typeface="Times New Roman" pitchFamily="18" charset="0"/>
                <a:cs typeface="Arial" pitchFamily="34" charset="0"/>
              </a:rPr>
              <a:t>Системы гигиенических требований к условиям реализации основной образовательной программы основного общего образования</a:t>
            </a:r>
            <a:r>
              <a:rPr lang="ru-RU">
                <a:latin typeface="Calibri" pitchFamily="34" charset="0"/>
                <a:cs typeface="Arial" pitchFamily="34" charset="0"/>
              </a:rPr>
              <a:t>»</a:t>
            </a:r>
            <a:r>
              <a:rPr lang="ru-RU" sz="1600">
                <a:latin typeface="Times New Roman" pitchFamily="18" charset="0"/>
                <a:cs typeface="Arial" pitchFamily="34" charset="0"/>
              </a:rPr>
              <a:t> </a:t>
            </a:r>
            <a:endParaRPr lang="ru-RU" sz="1000">
              <a:cs typeface="Arial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>
                <a:latin typeface="Times New Roman" pitchFamily="18" charset="0"/>
                <a:cs typeface="Arial" pitchFamily="34" charset="0"/>
              </a:rPr>
              <a:t> Журнал регистрации функционирования кабинета математики по выполнению плана работы на 2014-2015 учебный год</a:t>
            </a:r>
            <a:endParaRPr lang="ru-RU" sz="2400">
              <a:cs typeface="Arial" pitchFamily="34" charset="0"/>
            </a:endParaRPr>
          </a:p>
          <a:p>
            <a:endParaRPr lang="ru-RU"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ob.znate.ru/tw_files2/urls_1/25/d-24065/24065_html_m9965e55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8650" y="0"/>
            <a:ext cx="8953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0_5baad_9796bd70_M (300x149, 518Kb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0"/>
            <a:ext cx="8856662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372600" cy="1538288"/>
          </a:xfrm>
        </p:spPr>
        <p:txBody>
          <a:bodyPr wrap="square" numCol="1" anchor="ctr" compatLnSpc="1">
            <a:prstTxWarp prst="textNoShape">
              <a:avLst/>
            </a:prstTxWarp>
            <a:normAutofit/>
          </a:bodyPr>
          <a:lstStyle/>
          <a:p>
            <a:pPr algn="ctr">
              <a:buFont typeface="Georgia" pitchFamily="18" charset="0"/>
              <a:buNone/>
              <a:defRPr/>
            </a:pPr>
            <a:r>
              <a:rPr lang="ru-RU" sz="2400" b="0" i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Исходные документы</a:t>
            </a:r>
            <a:br>
              <a:rPr lang="ru-RU" sz="2400" b="0" i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0" i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для составления рабочих программ </a:t>
            </a:r>
            <a:br>
              <a:rPr lang="ru-RU" sz="2400" b="0" i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0" i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учебных курсов:</a:t>
            </a:r>
          </a:p>
        </p:txBody>
      </p:sp>
      <p:sp>
        <p:nvSpPr>
          <p:cNvPr id="21509" name="Rectangle 3"/>
          <p:cNvSpPr txBox="1">
            <a:spLocks noChangeArrowheads="1"/>
          </p:cNvSpPr>
          <p:nvPr/>
        </p:nvSpPr>
        <p:spPr bwMode="auto">
          <a:xfrm>
            <a:off x="500063" y="19288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Закон «Об образовании»;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стандарт;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Примерные программы, созданные на основе федерального государственного образовательного стандарта;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Базисный учебный план общеобразовательных учреждений;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Федеральный перечень учебников, утвержденных, рекомендованных (допущенных) к использованию                                       в образовательном процессе в образовательных учреждениях, реализующих программы общего образования;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Требования к оснащению образовательного процесса                                 в соответствии с содержательным наполнением учебных предметов федерального компонента государственного образовательного стандарта.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4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7088" y="2420938"/>
            <a:ext cx="2089150" cy="2943225"/>
          </a:xfrm>
        </p:spPr>
      </p:pic>
      <p:pic>
        <p:nvPicPr>
          <p:cNvPr id="22531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333375"/>
            <a:ext cx="8569325" cy="6362700"/>
          </a:xfrm>
        </p:spPr>
      </p:pic>
      <p:pic>
        <p:nvPicPr>
          <p:cNvPr id="22532" name="Picture 2" descr="http://sob.znate.ru/tw_files2/urls_1/25/d-24065/24065_html_m9965e55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0"/>
            <a:ext cx="12954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http://img-fotki.yandex.ru/get/5902/52732579.c2/0_97ad0_eea599eb_L.jpg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0425" y="0"/>
            <a:ext cx="320357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197581">
            <a:off x="684213" y="2060575"/>
            <a:ext cx="18827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670740">
            <a:off x="7019925" y="1295400"/>
            <a:ext cx="17478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="ctr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chemeClr val="tx1"/>
              </a:solidFill>
              <a:effectLst/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457200" indent="-457200"/>
            <a:endParaRPr lang="ru-RU" smtClean="0"/>
          </a:p>
        </p:txBody>
      </p:sp>
      <p:pic>
        <p:nvPicPr>
          <p:cNvPr id="23556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Прямоугольник 4"/>
          <p:cNvSpPr>
            <a:spLocks noChangeArrowheads="1"/>
          </p:cNvSpPr>
          <p:nvPr/>
        </p:nvSpPr>
        <p:spPr bwMode="auto">
          <a:xfrm>
            <a:off x="428625" y="142875"/>
            <a:ext cx="6786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cs typeface="Arial" pitchFamily="34" charset="0"/>
              </a:rPr>
              <a:t>Соответствие учебно-методического комплекта по математике требованиям стандарта образования</a:t>
            </a:r>
          </a:p>
        </p:txBody>
      </p:sp>
      <p:sp>
        <p:nvSpPr>
          <p:cNvPr id="23558" name="Rectangle 2"/>
          <p:cNvSpPr>
            <a:spLocks noChangeArrowheads="1"/>
          </p:cNvSpPr>
          <p:nvPr/>
        </p:nvSpPr>
        <p:spPr bwMode="auto">
          <a:xfrm>
            <a:off x="3786188" y="1276350"/>
            <a:ext cx="5357812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cs typeface="Times New Roman" pitchFamily="18" charset="0"/>
              </a:rPr>
              <a:t>Рабочие  программы по математике </a:t>
            </a:r>
            <a:r>
              <a:rPr lang="ru-RU">
                <a:cs typeface="Times New Roman" pitchFamily="18" charset="0"/>
              </a:rPr>
              <a:t>для основной общеобразовательной школы 5, 6, 7, 8, 9 классов и для средней полной школы 10,11 классов составлены на основе федерального компонента государственного стандарта основного  общего образования по математике, утвержденного приказом Минобразования  Российской Федерации  от 05.03.2004г. № 1089), примерных программ по математике  (письмо Департамента государственной политики в образовании Минобрнауки России от 07.07.2005г. № 03-1263),   закона Российской Федерации «Об образовании» (статья 7, ред. От 10.07.2012г.), приказа учебного плана МБОУ «Татарская гимназия №15»на 2014/2015 учебный год.</a:t>
            </a:r>
          </a:p>
          <a:p>
            <a:pPr eaLnBrk="0" hangingPunct="0"/>
            <a:endParaRPr lang="ru-RU">
              <a:cs typeface="Times New Roman" pitchFamily="18" charset="0"/>
            </a:endParaRPr>
          </a:p>
        </p:txBody>
      </p:sp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857250"/>
            <a:ext cx="3571875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3843338"/>
            <a:ext cx="3571875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0" name="WordArt 4"/>
          <p:cNvSpPr>
            <a:spLocks noChangeArrowheads="1" noChangeShapeType="1" noTextEdit="1"/>
          </p:cNvSpPr>
          <p:nvPr/>
        </p:nvSpPr>
        <p:spPr bwMode="auto">
          <a:xfrm>
            <a:off x="827088" y="836613"/>
            <a:ext cx="7416800" cy="48244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CC0066"/>
                </a:solidFill>
                <a:latin typeface="Impact"/>
              </a:rPr>
              <a:t>Вас приветствует</a:t>
            </a:r>
          </a:p>
          <a:p>
            <a:pPr algn="ctr"/>
            <a:r>
              <a:rPr lang="ru-RU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CC0066"/>
                </a:solidFill>
                <a:latin typeface="Impact"/>
              </a:rPr>
              <a:t>татарская гимназия №15!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="ctr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chemeClr val="tx1"/>
              </a:solidFill>
              <a:effectLst/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457200" indent="-457200"/>
            <a:endParaRPr lang="ru-RU" smtClean="0"/>
          </a:p>
        </p:txBody>
      </p:sp>
      <p:pic>
        <p:nvPicPr>
          <p:cNvPr id="24580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7235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  <a:cs typeface="Arial" pitchFamily="34" charset="0"/>
              </a:rPr>
              <a:t>В  библиотечный фонд входят комплекты учебников, рекомендованные Министерством образования и науки РФ </a:t>
            </a:r>
          </a:p>
        </p:txBody>
      </p:sp>
      <p:pic>
        <p:nvPicPr>
          <p:cNvPr id="24582" name="Рисунок 7" descr="C:\Users\Сашенька\Documents\PIC_00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765175"/>
            <a:ext cx="194468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Box 5"/>
          <p:cNvSpPr txBox="1">
            <a:spLocks noChangeArrowheads="1"/>
          </p:cNvSpPr>
          <p:nvPr/>
        </p:nvSpPr>
        <p:spPr bwMode="auto">
          <a:xfrm>
            <a:off x="3059113" y="836613"/>
            <a:ext cx="6084887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  <a:cs typeface="Arial" pitchFamily="34" charset="0"/>
              </a:rPr>
              <a:t>УМК</a:t>
            </a:r>
            <a:r>
              <a:rPr lang="ru-RU">
                <a:latin typeface="Calibri" pitchFamily="34" charset="0"/>
                <a:cs typeface="Arial" pitchFamily="34" charset="0"/>
              </a:rPr>
              <a:t> к учебникам «Математика. 5 класс», «Математика. 6 класс»/ авторы Н. Я. Виленкин и др. – М.: Мнемозина, 2008 – 2012.</a:t>
            </a:r>
          </a:p>
          <a:p>
            <a:r>
              <a:rPr lang="ru-RU" b="1"/>
              <a:t>УМК</a:t>
            </a:r>
            <a:r>
              <a:rPr lang="ru-RU"/>
              <a:t> к учебникам «Математика. 5 класс», «Математика. 6 класс»/ авторы А. Г. Мордкович и др. – М.: Мнемозина,  2012.</a:t>
            </a:r>
          </a:p>
          <a:p>
            <a:endParaRPr lang="ru-RU">
              <a:latin typeface="Calibri" pitchFamily="34" charset="0"/>
              <a:cs typeface="Arial" pitchFamily="34" charset="0"/>
            </a:endParaRPr>
          </a:p>
        </p:txBody>
      </p:sp>
      <p:sp>
        <p:nvSpPr>
          <p:cNvPr id="24584" name="TextBox 8"/>
          <p:cNvSpPr txBox="1">
            <a:spLocks noChangeArrowheads="1"/>
          </p:cNvSpPr>
          <p:nvPr/>
        </p:nvSpPr>
        <p:spPr bwMode="auto">
          <a:xfrm>
            <a:off x="2700338" y="2492375"/>
            <a:ext cx="6443662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  <a:cs typeface="Arial" pitchFamily="34" charset="0"/>
              </a:rPr>
              <a:t>УМК</a:t>
            </a:r>
            <a:r>
              <a:rPr lang="ru-RU" sz="2000">
                <a:latin typeface="Calibri" pitchFamily="34" charset="0"/>
                <a:cs typeface="Arial" pitchFamily="34" charset="0"/>
              </a:rPr>
              <a:t> к учебникам «Алгебра 7», «Алгебра 8», «Алгебра 9» / авторы: Ю.Н. Макарычев и др. – М.: Просвещение, 2008 – 2012. </a:t>
            </a:r>
          </a:p>
          <a:p>
            <a:r>
              <a:rPr lang="ru-RU" b="1"/>
              <a:t>УМК</a:t>
            </a:r>
            <a:r>
              <a:rPr lang="ru-RU"/>
              <a:t> к учебникам «Алгебра 7», «Алгебра 8», «Алгебра 9» / авторы: А. Г. Мордкович и др. – М.: Просвещение, 2007 – 2012</a:t>
            </a:r>
          </a:p>
        </p:txBody>
      </p:sp>
      <p:sp>
        <p:nvSpPr>
          <p:cNvPr id="24585" name="TextBox 9"/>
          <p:cNvSpPr txBox="1">
            <a:spLocks noChangeArrowheads="1"/>
          </p:cNvSpPr>
          <p:nvPr/>
        </p:nvSpPr>
        <p:spPr bwMode="auto">
          <a:xfrm>
            <a:off x="827088" y="4581525"/>
            <a:ext cx="83169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  <a:cs typeface="Arial" pitchFamily="34" charset="0"/>
              </a:rPr>
              <a:t>УМК</a:t>
            </a:r>
            <a:r>
              <a:rPr lang="ru-RU" sz="2000">
                <a:latin typeface="Calibri" pitchFamily="34" charset="0"/>
                <a:cs typeface="Arial" pitchFamily="34" charset="0"/>
              </a:rPr>
              <a:t> к учебнику «Геометрия 7 – 9»/ авторы: Л. С. Атанасян и др. – М.: Просвещение, 2008 – 2012.</a:t>
            </a:r>
          </a:p>
        </p:txBody>
      </p:sp>
      <p:sp>
        <p:nvSpPr>
          <p:cNvPr id="24586" name="TextBox 10"/>
          <p:cNvSpPr txBox="1">
            <a:spLocks noChangeArrowheads="1"/>
          </p:cNvSpPr>
          <p:nvPr/>
        </p:nvSpPr>
        <p:spPr bwMode="auto">
          <a:xfrm>
            <a:off x="827088" y="5286375"/>
            <a:ext cx="81740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  <a:cs typeface="Arial" pitchFamily="34" charset="0"/>
              </a:rPr>
              <a:t>УМК</a:t>
            </a:r>
            <a:r>
              <a:rPr lang="ru-RU" sz="2000">
                <a:latin typeface="Calibri" pitchFamily="34" charset="0"/>
                <a:cs typeface="Arial" pitchFamily="34" charset="0"/>
              </a:rPr>
              <a:t> к учебникам «Математика. 10 класс», «Математика. 11 класс» базовый уровень / авторы: А. Г. Мордкович, И. М. Смирнова и др. – М.: Мнемозина, 2008 – 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288" y="260350"/>
            <a:ext cx="8075612" cy="3562350"/>
          </a:xfrm>
        </p:spPr>
        <p:txBody>
          <a:bodyPr/>
          <a:lstStyle/>
          <a:p>
            <a:pPr marL="0" indent="0" eaLnBrk="1" hangingPunct="1">
              <a:buFont typeface="Georgia" pitchFamily="18" charset="0"/>
              <a:buNone/>
            </a:pPr>
            <a:r>
              <a:rPr lang="ru-RU" sz="2800" b="1" i="1" smtClean="0">
                <a:solidFill>
                  <a:srgbClr val="0000CC"/>
                </a:solidFill>
              </a:rPr>
              <a:t>В современном кабинете математики</a:t>
            </a:r>
            <a:r>
              <a:rPr lang="ru-RU" sz="2800" smtClean="0"/>
              <a:t> </a:t>
            </a:r>
          </a:p>
          <a:p>
            <a:pPr marL="0" indent="0" eaLnBrk="1" hangingPunct="1">
              <a:buFont typeface="Georgia" pitchFamily="18" charset="0"/>
              <a:buNone/>
            </a:pP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b="1" smtClean="0">
                <a:solidFill>
                  <a:srgbClr val="002060"/>
                </a:solidFill>
              </a:rPr>
              <a:t>-  успешно решаются задачи  и достигаются цели обучения </a:t>
            </a:r>
            <a:br>
              <a:rPr lang="ru-RU" sz="2400" b="1" smtClean="0">
                <a:solidFill>
                  <a:srgbClr val="002060"/>
                </a:solidFill>
              </a:rPr>
            </a:br>
            <a:r>
              <a:rPr lang="ru-RU" sz="2400" b="1" smtClean="0">
                <a:solidFill>
                  <a:srgbClr val="002060"/>
                </a:solidFill>
              </a:rPr>
              <a:t>- проходят интересные уроки с использованием  современных средств обучения</a:t>
            </a:r>
            <a:br>
              <a:rPr lang="ru-RU" sz="2400" b="1" smtClean="0">
                <a:solidFill>
                  <a:srgbClr val="002060"/>
                </a:solidFill>
              </a:rPr>
            </a:br>
            <a:r>
              <a:rPr lang="ru-RU" sz="2400" b="1" smtClean="0">
                <a:solidFill>
                  <a:srgbClr val="002060"/>
                </a:solidFill>
              </a:rPr>
              <a:t>- создаются УМК к учебникам нового поколения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3860800"/>
            <a:ext cx="5056187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D:\Users\Domcomp\Desktop\Новая папка (3)\IMG_16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513" y="3556000"/>
            <a:ext cx="385603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32038"/>
            <a:ext cx="507682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20850">
            <a:off x="4932363" y="2420938"/>
            <a:ext cx="16922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225242">
            <a:off x="5508625" y="4194175"/>
            <a:ext cx="16922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168650" y="4371975"/>
            <a:ext cx="5137150" cy="1143000"/>
          </a:xfrm>
          <a:noFill/>
        </p:spPr>
        <p:txBody>
          <a:bodyPr wrap="square" numCol="1" anchor="ctr" compatLnSpc="1">
            <a:prstTxWarp prst="textNoShape">
              <a:avLst/>
            </a:prstTxWarp>
          </a:bodyPr>
          <a:lstStyle/>
          <a:p>
            <a:r>
              <a:rPr lang="ru-RU" i="1" smtClean="0">
                <a:solidFill>
                  <a:srgbClr val="800000"/>
                </a:solidFill>
                <a:effectLst/>
              </a:rPr>
              <a:t>УМК</a:t>
            </a:r>
          </a:p>
        </p:txBody>
      </p:sp>
      <p:pic>
        <p:nvPicPr>
          <p:cNvPr id="26630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6899275" y="-171450"/>
            <a:ext cx="2244725" cy="3140075"/>
          </a:xfrm>
        </p:spPr>
      </p:pic>
      <p:pic>
        <p:nvPicPr>
          <p:cNvPr id="2663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32611">
            <a:off x="6372225" y="0"/>
            <a:ext cx="19018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045470">
            <a:off x="5148263" y="0"/>
            <a:ext cx="1944687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9925" y="2276475"/>
            <a:ext cx="201295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1135714">
            <a:off x="6011863" y="2492375"/>
            <a:ext cx="1839912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773509">
            <a:off x="6877050" y="3933825"/>
            <a:ext cx="190023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4" descr="http://img-fotki.yandex.ru/get/5902/52732579.c2/0_97ad0_eea599eb_L.jpg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50038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2" descr="http://sob.znate.ru/tw_files2/urls_1/25/d-24065/24065_html_m9965e55.png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-340829">
            <a:off x="1979613" y="5229225"/>
            <a:ext cx="4635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2" descr="http://sob.znate.ru/tw_files2/urls_1/25/d-24065/24065_html_m9965e55.png">
            <a:hlinkClick r:id="rId13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11188" y="260350"/>
            <a:ext cx="1439862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85750" y="357188"/>
            <a:ext cx="8429625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990099"/>
                </a:solidFill>
              </a:rPr>
              <a:t>Методическая тема:</a:t>
            </a:r>
            <a:br>
              <a:rPr lang="ru-RU" sz="2000">
                <a:solidFill>
                  <a:srgbClr val="990099"/>
                </a:solidFill>
              </a:rPr>
            </a:br>
            <a:r>
              <a:rPr lang="ru-RU" b="1"/>
              <a:t>Развитие творческих способностей и инициативы учащихся на уроках математики, как основных составляющих аспектов здоровья на базе татарской гимназии №15 Кировского района города Казани РТ» </a:t>
            </a:r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43063"/>
            <a:ext cx="6715125" cy="501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288" y="260350"/>
            <a:ext cx="8229600" cy="4525963"/>
          </a:xfrm>
        </p:spPr>
        <p:txBody>
          <a:bodyPr/>
          <a:lstStyle/>
          <a:p>
            <a:pPr marL="0" indent="0" eaLnBrk="1" hangingPunct="1">
              <a:buFont typeface="Georgia" pitchFamily="18" charset="0"/>
              <a:buNone/>
            </a:pPr>
            <a:r>
              <a:rPr lang="ru-RU" b="1" i="1" smtClean="0">
                <a:solidFill>
                  <a:srgbClr val="0000CC"/>
                </a:solidFill>
              </a:rPr>
              <a:t>Для повышения эффективности  образовательного процесса в кабинете</a:t>
            </a:r>
            <a:r>
              <a:rPr lang="ru-RU" b="1" i="1" smtClean="0"/>
              <a:t> </a:t>
            </a:r>
            <a:r>
              <a:rPr lang="ru-RU" b="1" i="1" smtClean="0">
                <a:solidFill>
                  <a:srgbClr val="0000CC"/>
                </a:solidFill>
              </a:rPr>
              <a:t>созданы и систематизированы</a:t>
            </a:r>
            <a:r>
              <a:rPr lang="ru-RU" b="1" i="1" smtClean="0"/>
              <a:t/>
            </a:r>
            <a:br>
              <a:rPr lang="ru-RU" b="1" i="1" smtClean="0"/>
            </a:br>
            <a:r>
              <a:rPr lang="ru-RU" smtClean="0">
                <a:solidFill>
                  <a:srgbClr val="002060"/>
                </a:solidFill>
              </a:rPr>
              <a:t> </a:t>
            </a:r>
            <a:r>
              <a:rPr lang="ru-RU" b="1" smtClean="0">
                <a:solidFill>
                  <a:srgbClr val="002060"/>
                </a:solidFill>
              </a:rPr>
              <a:t>- печатная продукция</a:t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>(таблицы, справочники, УМК,  дидактические материалы, </a:t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>методические разработки, КИМ)</a:t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>- учебное оборудование и инструменты  для учителя и учащихся</a:t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>- компьютерные и информационно – коммуникативные средства обучения</a:t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>- технические средства обучения</a:t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>- экранно – звуковые пособия </a:t>
            </a:r>
          </a:p>
        </p:txBody>
      </p:sp>
      <p:pic>
        <p:nvPicPr>
          <p:cNvPr id="3075" name="Picture 3" descr="C:\Users\Гулия\Desktop\кабинет\P2080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684713"/>
            <a:ext cx="4545013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D:\Users\Domcomp\Desktop\Новая папка (3)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7913" y="4656138"/>
            <a:ext cx="4219575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chemeClr val="tx1"/>
              </a:solidFill>
              <a:effectLst/>
            </a:endParaRPr>
          </a:p>
        </p:txBody>
      </p:sp>
      <p:pic>
        <p:nvPicPr>
          <p:cNvPr id="29699" name="Рисунок 3" descr="C:\Users\Сашенька\Documents\PIC_0056.JPG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88913"/>
            <a:ext cx="2952750" cy="2663825"/>
          </a:xfrm>
          <a:noFill/>
        </p:spPr>
      </p:pic>
      <p:sp>
        <p:nvSpPr>
          <p:cNvPr id="29700" name="Rectangle 10"/>
          <p:cNvSpPr>
            <a:spLocks noChangeArrowheads="1"/>
          </p:cNvSpPr>
          <p:nvPr/>
        </p:nvSpPr>
        <p:spPr bwMode="auto">
          <a:xfrm>
            <a:off x="3492500" y="549275"/>
            <a:ext cx="4572000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К каждой теме курса математики, алгебры, геометрии 5 – 11 классов есть электронные приложения, включающие демонстрационный материал, упражнения для устной работы, разработки самостоятельных, контрольных работ и тестовых заданий.</a:t>
            </a:r>
            <a:r>
              <a:rPr lang="ru-RU"/>
              <a:t> </a:t>
            </a:r>
            <a:endParaRPr lang="ru-RU" i="1"/>
          </a:p>
          <a:p>
            <a:pPr>
              <a:spcBef>
                <a:spcPct val="50000"/>
              </a:spcBef>
            </a:pPr>
            <a:endParaRPr lang="ru-RU" sz="1400" i="1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WordArt 4"/>
          <p:cNvSpPr>
            <a:spLocks noChangeArrowheads="1" noChangeShapeType="1" noTextEdit="1"/>
          </p:cNvSpPr>
          <p:nvPr/>
        </p:nvSpPr>
        <p:spPr bwMode="auto">
          <a:xfrm>
            <a:off x="684213" y="0"/>
            <a:ext cx="74390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99"/>
                    </a:gs>
                    <a:gs pos="50000">
                      <a:srgbClr val="0066CC"/>
                    </a:gs>
                    <a:gs pos="100000">
                      <a:srgbClr val="FF66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Список программно-педагогических </a:t>
            </a:r>
          </a:p>
          <a:p>
            <a:pPr algn="ctr"/>
            <a:r>
              <a:rPr lang="ru-RU" sz="36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99"/>
                    </a:gs>
                    <a:gs pos="50000">
                      <a:srgbClr val="0066CC"/>
                    </a:gs>
                    <a:gs pos="100000">
                      <a:srgbClr val="FF66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средств</a:t>
            </a:r>
          </a:p>
        </p:txBody>
      </p:sp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609600" y="1447800"/>
            <a:ext cx="815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120000"/>
              <a:buFont typeface="Monotype Sorts"/>
              <a:buChar char="²"/>
            </a:pPr>
            <a:r>
              <a:rPr lang="ru-RU" b="1">
                <a:solidFill>
                  <a:srgbClr val="333300"/>
                </a:solidFill>
                <a:latin typeface="Tahoma" pitchFamily="34" charset="0"/>
                <a:cs typeface="Times New Roman" pitchFamily="18" charset="0"/>
              </a:rPr>
              <a:t>Уроки алгебры 7-8 классы («Кирилла и Мефодия»)</a:t>
            </a: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120000"/>
              <a:buFont typeface="Monotype Sorts"/>
              <a:buChar char="²"/>
            </a:pPr>
            <a:r>
              <a:rPr lang="ru-RU" b="1">
                <a:solidFill>
                  <a:srgbClr val="333300"/>
                </a:solidFill>
                <a:latin typeface="Tahoma" pitchFamily="34" charset="0"/>
                <a:cs typeface="Times New Roman" pitchFamily="18" charset="0"/>
              </a:rPr>
              <a:t>Уроки геометрии 7-9 классы («Кирилла и Мефодия»)    1 часть</a:t>
            </a: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120000"/>
              <a:buFont typeface="Monotype Sorts"/>
              <a:buChar char="²"/>
            </a:pPr>
            <a:r>
              <a:rPr lang="ru-RU" b="1">
                <a:solidFill>
                  <a:srgbClr val="333300"/>
                </a:solidFill>
                <a:latin typeface="Tahoma" pitchFamily="34" charset="0"/>
                <a:cs typeface="Times New Roman" pitchFamily="18" charset="0"/>
              </a:rPr>
              <a:t>Уроки геометрии 7-9 классы («Кирилла и Мефодия»)    2 часть</a:t>
            </a: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120000"/>
              <a:buFont typeface="Monotype Sorts"/>
              <a:buChar char="²"/>
            </a:pPr>
            <a:r>
              <a:rPr lang="ru-RU" b="1">
                <a:solidFill>
                  <a:srgbClr val="333300"/>
                </a:solidFill>
                <a:latin typeface="Tahoma" pitchFamily="34" charset="0"/>
                <a:cs typeface="Times New Roman" pitchFamily="18" charset="0"/>
              </a:rPr>
              <a:t>Уроки геометрии 10-11классы («Кирилла и Мефодия»)    1 часть</a:t>
            </a: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120000"/>
              <a:buFont typeface="Monotype Sorts"/>
              <a:buChar char="²"/>
            </a:pPr>
            <a:r>
              <a:rPr lang="ru-RU" b="1">
                <a:solidFill>
                  <a:srgbClr val="333300"/>
                </a:solidFill>
                <a:latin typeface="Tahoma" pitchFamily="34" charset="0"/>
                <a:cs typeface="Times New Roman" pitchFamily="18" charset="0"/>
              </a:rPr>
              <a:t>Уроки геометрии 10-11 классы («Кирилла и Мефодия»)    2 часть</a:t>
            </a: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120000"/>
              <a:buFont typeface="Monotype Sorts"/>
              <a:buChar char="²"/>
            </a:pPr>
            <a:r>
              <a:rPr lang="ru-RU" b="1">
                <a:solidFill>
                  <a:srgbClr val="333300"/>
                </a:solidFill>
                <a:latin typeface="Tahoma" pitchFamily="34" charset="0"/>
                <a:cs typeface="Times New Roman" pitchFamily="18" charset="0"/>
              </a:rPr>
              <a:t>Геометрия не для отличников   ( тесты)</a:t>
            </a: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120000"/>
              <a:buFont typeface="Monotype Sorts"/>
              <a:buChar char="²"/>
            </a:pPr>
            <a:r>
              <a:rPr lang="ru-RU" b="1">
                <a:solidFill>
                  <a:srgbClr val="333300"/>
                </a:solidFill>
                <a:latin typeface="Tahoma" pitchFamily="34" charset="0"/>
                <a:cs typeface="Times New Roman" pitchFamily="18" charset="0"/>
              </a:rPr>
              <a:t>Алгебра не для отличников   ( тесты)</a:t>
            </a: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120000"/>
              <a:buFont typeface="Monotype Sorts"/>
              <a:buChar char="²"/>
            </a:pPr>
            <a:r>
              <a:rPr lang="ru-RU" b="1">
                <a:solidFill>
                  <a:srgbClr val="333300"/>
                </a:solidFill>
                <a:latin typeface="Tahoma" pitchFamily="34" charset="0"/>
                <a:cs typeface="Times New Roman" pitchFamily="18" charset="0"/>
              </a:rPr>
              <a:t>Тригонометрия не для отличников   ( тесты)</a:t>
            </a: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120000"/>
              <a:buFont typeface="Monotype Sorts"/>
              <a:buChar char="²"/>
            </a:pPr>
            <a:r>
              <a:rPr lang="ru-RU" b="1">
                <a:solidFill>
                  <a:srgbClr val="333300"/>
                </a:solidFill>
                <a:latin typeface="Tahoma" pitchFamily="34" charset="0"/>
                <a:cs typeface="Times New Roman" pitchFamily="18" charset="0"/>
              </a:rPr>
              <a:t>СТЕРИОМЕТРИЯ. Открытая математика.</a:t>
            </a: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120000"/>
              <a:buFont typeface="Monotype Sorts"/>
              <a:buChar char="²"/>
            </a:pPr>
            <a:r>
              <a:rPr lang="ru-RU" b="1">
                <a:solidFill>
                  <a:srgbClr val="333300"/>
                </a:solidFill>
                <a:latin typeface="Tahoma" pitchFamily="34" charset="0"/>
                <a:cs typeface="Times New Roman" pitchFamily="18" charset="0"/>
              </a:rPr>
              <a:t>Алгебра и начала анализа  10-11 классы.</a:t>
            </a: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120000"/>
              <a:buFont typeface="Monotype Sorts"/>
              <a:buChar char="²"/>
            </a:pPr>
            <a:r>
              <a:rPr lang="ru-RU" b="1">
                <a:solidFill>
                  <a:srgbClr val="333300"/>
                </a:solidFill>
                <a:latin typeface="Tahoma" pitchFamily="34" charset="0"/>
                <a:cs typeface="Times New Roman" pitchFamily="18" charset="0"/>
              </a:rPr>
              <a:t>МАТЕМАТИКА. Начала анализа. 92 урока.</a:t>
            </a: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120000"/>
              <a:buFont typeface="Monotype Sorts"/>
              <a:buChar char="²"/>
            </a:pPr>
            <a:r>
              <a:rPr lang="ru-RU" b="1">
                <a:solidFill>
                  <a:srgbClr val="333300"/>
                </a:solidFill>
                <a:latin typeface="Tahoma" pitchFamily="34" charset="0"/>
                <a:cs typeface="Times New Roman" pitchFamily="18" charset="0"/>
              </a:rPr>
              <a:t>МАТЕМАТИКА. « Репетитор»</a:t>
            </a: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120000"/>
              <a:buFont typeface="Monotype Sorts"/>
              <a:buChar char="²"/>
            </a:pPr>
            <a:r>
              <a:rPr lang="ru-RU" b="1">
                <a:solidFill>
                  <a:srgbClr val="333300"/>
                </a:solidFill>
                <a:latin typeface="Tahoma" pitchFamily="34" charset="0"/>
                <a:cs typeface="Times New Roman" pitchFamily="18" charset="0"/>
              </a:rPr>
              <a:t>Приключения в городе математиков.</a:t>
            </a: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120000"/>
              <a:buFont typeface="Monotype Sorts"/>
              <a:buChar char="²"/>
            </a:pPr>
            <a:r>
              <a:rPr lang="ru-RU" b="1">
                <a:solidFill>
                  <a:srgbClr val="333300"/>
                </a:solidFill>
                <a:latin typeface="Tahoma" pitchFamily="34" charset="0"/>
                <a:cs typeface="Times New Roman" pitchFamily="18" charset="0"/>
              </a:rPr>
              <a:t>Сдаем единый гос. экзамен.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endParaRPr lang="ru-RU" b="1">
              <a:solidFill>
                <a:srgbClr val="3333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2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4" grpId="0" animBg="1"/>
      <p:bldP spid="22016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468313" y="188913"/>
            <a:ext cx="8207375" cy="1373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CC0066"/>
                </a:solidFill>
                <a:latin typeface="Tahoma" pitchFamily="34" charset="0"/>
              </a:rPr>
              <a:t>Список программно-подагогических средств для проведения уроков математики</a:t>
            </a: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539750" y="1557338"/>
            <a:ext cx="8064500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  <a:latin typeface="Times New Roman" pitchFamily="18" charset="0"/>
              </a:rPr>
              <a:t>1. </a:t>
            </a:r>
            <a:r>
              <a:rPr lang="ru-RU" b="1">
                <a:solidFill>
                  <a:srgbClr val="000099"/>
                </a:solidFill>
                <a:latin typeface="Tahoma" pitchFamily="34" charset="0"/>
              </a:rPr>
              <a:t>Приключения на планете чисел.</a:t>
            </a:r>
          </a:p>
          <a:p>
            <a:pPr marL="342900" indent="-342900"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  <a:latin typeface="Tahoma" pitchFamily="34" charset="0"/>
              </a:rPr>
              <a:t>2. Математика, 2 класс.</a:t>
            </a:r>
          </a:p>
          <a:p>
            <a:pPr marL="342900" indent="-342900"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  <a:latin typeface="Tahoma" pitchFamily="34" charset="0"/>
              </a:rPr>
              <a:t>3. Математика, 3 класс.</a:t>
            </a:r>
          </a:p>
          <a:p>
            <a:pPr marL="342900" indent="-342900"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  <a:latin typeface="Tahoma" pitchFamily="34" charset="0"/>
              </a:rPr>
              <a:t>4. Урок алгебры 7-8 классы (Кирилла и Мефодия).</a:t>
            </a:r>
          </a:p>
          <a:p>
            <a:pPr marL="342900" indent="-342900"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  <a:latin typeface="Tahoma" pitchFamily="34" charset="0"/>
              </a:rPr>
              <a:t>5. Уроки геометрии 7-9 классы (Кирилла и Мефолия) 1 часть.</a:t>
            </a:r>
          </a:p>
          <a:p>
            <a:pPr marL="342900" indent="-342900"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  <a:latin typeface="Tahoma" pitchFamily="34" charset="0"/>
              </a:rPr>
              <a:t>6. Уроки геометрии 7-9 классы (Кирилла и Мефолия) 2 часть.</a:t>
            </a:r>
          </a:p>
          <a:p>
            <a:pPr marL="342900" indent="-342900"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  <a:latin typeface="Tahoma" pitchFamily="34" charset="0"/>
              </a:rPr>
              <a:t>7</a:t>
            </a:r>
            <a:r>
              <a:rPr lang="ru-RU" b="1">
                <a:solidFill>
                  <a:srgbClr val="000099"/>
                </a:solidFill>
                <a:latin typeface="Times New Roman" pitchFamily="18" charset="0"/>
              </a:rPr>
              <a:t>. </a:t>
            </a:r>
            <a:r>
              <a:rPr lang="ru-RU" b="1">
                <a:solidFill>
                  <a:srgbClr val="000099"/>
                </a:solidFill>
                <a:latin typeface="Tahoma" pitchFamily="34" charset="0"/>
              </a:rPr>
              <a:t>Уроки геометрии 10-11 классы (Кирилла и Мефолия) 1 часть.</a:t>
            </a:r>
          </a:p>
          <a:p>
            <a:pPr marL="342900" indent="-342900"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  <a:latin typeface="Tahoma" pitchFamily="34" charset="0"/>
              </a:rPr>
              <a:t>8</a:t>
            </a:r>
            <a:r>
              <a:rPr lang="ru-RU" b="1">
                <a:solidFill>
                  <a:srgbClr val="000099"/>
                </a:solidFill>
                <a:latin typeface="Times New Roman" pitchFamily="18" charset="0"/>
              </a:rPr>
              <a:t>. </a:t>
            </a:r>
            <a:r>
              <a:rPr lang="ru-RU" b="1">
                <a:solidFill>
                  <a:srgbClr val="000099"/>
                </a:solidFill>
                <a:latin typeface="Tahoma" pitchFamily="34" charset="0"/>
              </a:rPr>
              <a:t>Уроки геометрии 10-11 классы (Кирилла и Мефолия) 2 часть.</a:t>
            </a:r>
          </a:p>
          <a:p>
            <a:pPr marL="342900" indent="-342900"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  <a:latin typeface="Tahoma" pitchFamily="34" charset="0"/>
              </a:rPr>
              <a:t>9. Геометрия не для отличников (тесты).</a:t>
            </a:r>
          </a:p>
          <a:p>
            <a:pPr marL="342900" indent="-342900"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  <a:latin typeface="Tahoma" pitchFamily="34" charset="0"/>
              </a:rPr>
              <a:t>10. Тригонометрия не для отличников (тесты).</a:t>
            </a:r>
          </a:p>
          <a:p>
            <a:pPr marL="342900" indent="-342900"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  <a:latin typeface="Tahoma" pitchFamily="34" charset="0"/>
              </a:rPr>
              <a:t>11. Алгебра не для отличников (тесты).</a:t>
            </a:r>
          </a:p>
          <a:p>
            <a:pPr marL="342900" indent="-342900"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  <a:latin typeface="Tahoma" pitchFamily="34" charset="0"/>
              </a:rPr>
              <a:t>12. СТЕРИОМЕТРИЯ. Открытая математика.</a:t>
            </a:r>
          </a:p>
          <a:p>
            <a:pPr marL="342900" indent="-342900">
              <a:spcBef>
                <a:spcPct val="50000"/>
              </a:spcBef>
            </a:pPr>
            <a:endParaRPr lang="ru-RU" b="1">
              <a:solidFill>
                <a:srgbClr val="000099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1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2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1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1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21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1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21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21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211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211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211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211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211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6"/>
          <p:cNvSpPr txBox="1">
            <a:spLocks noChangeArrowheads="1"/>
          </p:cNvSpPr>
          <p:nvPr/>
        </p:nvSpPr>
        <p:spPr bwMode="auto">
          <a:xfrm>
            <a:off x="395288" y="476250"/>
            <a:ext cx="828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Tahoma" pitchFamily="34" charset="0"/>
            </a:endParaRPr>
          </a:p>
        </p:txBody>
      </p:sp>
      <p:sp>
        <p:nvSpPr>
          <p:cNvPr id="222215" name="Text Box 7"/>
          <p:cNvSpPr txBox="1">
            <a:spLocks noChangeArrowheads="1"/>
          </p:cNvSpPr>
          <p:nvPr/>
        </p:nvSpPr>
        <p:spPr bwMode="auto">
          <a:xfrm>
            <a:off x="323850" y="163513"/>
            <a:ext cx="8570913" cy="669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66"/>
                </a:solidFill>
                <a:latin typeface="Tahoma" pitchFamily="34" charset="0"/>
              </a:rPr>
              <a:t>13. Алгебра и начала анализа 10-11 классы.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66"/>
                </a:solidFill>
                <a:latin typeface="Tahoma" pitchFamily="34" charset="0"/>
              </a:rPr>
              <a:t>14. МАТЕМАТИКА. Начала анализа. 92 урока.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66"/>
                </a:solidFill>
                <a:latin typeface="Tahoma" pitchFamily="34" charset="0"/>
              </a:rPr>
              <a:t>15. МАТЕМАТИКА. «Репетитор».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66"/>
                </a:solidFill>
                <a:latin typeface="Tahoma" pitchFamily="34" charset="0"/>
              </a:rPr>
              <a:t>16. Сдаем единый гос. экзамен.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66"/>
                </a:solidFill>
                <a:latin typeface="Tahoma" pitchFamily="34" charset="0"/>
              </a:rPr>
              <a:t>17. Презентация уроков.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66"/>
                </a:solidFill>
                <a:latin typeface="Tahoma" pitchFamily="34" charset="0"/>
              </a:rPr>
              <a:t>18. Алгебра и начала анализа 11 класс, итоговая аттестация выпускников.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66"/>
                </a:solidFill>
                <a:latin typeface="Tahoma" pitchFamily="34" charset="0"/>
              </a:rPr>
              <a:t>19. Математика, 1 часть, Репетитор 1.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66"/>
                </a:solidFill>
                <a:latin typeface="Tahoma" pitchFamily="34" charset="0"/>
              </a:rPr>
              <a:t>20. Математика абитуриенту (1145 задач по математике). 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66"/>
                </a:solidFill>
                <a:latin typeface="Tahoma" pitchFamily="34" charset="0"/>
              </a:rPr>
              <a:t>21. 2000 задач по математике.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66"/>
                </a:solidFill>
                <a:latin typeface="Tahoma" pitchFamily="34" charset="0"/>
              </a:rPr>
              <a:t>22. Презентация уроков.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66"/>
                </a:solidFill>
                <a:latin typeface="Tahoma" pitchFamily="34" charset="0"/>
              </a:rPr>
              <a:t>23. Сдаем ЕГЭ.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66"/>
                </a:solidFill>
                <a:latin typeface="Tahoma" pitchFamily="34" charset="0"/>
              </a:rPr>
              <a:t>24. Презентация учителей предметников. История Казани. Заречье.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66"/>
                </a:solidFill>
                <a:latin typeface="Tahoma" pitchFamily="34" charset="0"/>
              </a:rPr>
              <a:t>25. Математика. Помощь учителю. Тесты: 9 класс – Алгебра.                9 класс – Геометрия.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66"/>
                </a:solidFill>
                <a:latin typeface="Tahoma" pitchFamily="34" charset="0"/>
              </a:rPr>
              <a:t>26. Тесты (5–11 классы).</a:t>
            </a:r>
          </a:p>
          <a:p>
            <a:pPr>
              <a:spcBef>
                <a:spcPct val="50000"/>
              </a:spcBef>
            </a:pPr>
            <a:endParaRPr lang="ru-RU" b="1">
              <a:solidFill>
                <a:srgbClr val="000066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2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2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2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22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2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2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2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222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222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222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22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222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222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222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844675"/>
            <a:ext cx="7772400" cy="3371850"/>
          </a:xfrm>
        </p:spPr>
        <p:txBody>
          <a:bodyPr/>
          <a:lstStyle/>
          <a:p>
            <a:pPr eaLnBrk="1" hangingPunct="1"/>
            <a:r>
              <a:rPr lang="ru-RU" sz="1600" b="1" smtClean="0"/>
              <a:t>Тематическое планирование уроков по курсам «Математика. 5-6 классы» и «Алгебра. 7-9 классы», </a:t>
            </a:r>
            <a:r>
              <a:rPr lang="ru-RU" sz="1600" b="1" smtClean="0">
                <a:solidFill>
                  <a:schemeClr val="accent1"/>
                </a:solidFill>
              </a:rPr>
              <a:t>интегрированное в разделы программы «Здоровье»;</a:t>
            </a:r>
            <a:endParaRPr lang="tt-RU" sz="1600" b="1" smtClean="0">
              <a:solidFill>
                <a:schemeClr val="accent1"/>
              </a:solidFill>
            </a:endParaRPr>
          </a:p>
          <a:p>
            <a:pPr eaLnBrk="1" hangingPunct="1"/>
            <a:r>
              <a:rPr lang="tt-RU" sz="1600" b="1" smtClean="0">
                <a:solidFill>
                  <a:schemeClr val="accent1"/>
                </a:solidFill>
              </a:rPr>
              <a:t>Методическое пособие:“Преподавание математики и здоровье учащихся”,5-9 кл.</a:t>
            </a:r>
            <a:r>
              <a:rPr lang="ru-RU" sz="1600" b="1" smtClean="0">
                <a:solidFill>
                  <a:schemeClr val="accent1"/>
                </a:solidFill>
              </a:rPr>
              <a:t> </a:t>
            </a:r>
            <a:endParaRPr lang="tt-RU" sz="1600" b="1" smtClean="0">
              <a:solidFill>
                <a:schemeClr val="accent1"/>
              </a:solidFill>
            </a:endParaRPr>
          </a:p>
          <a:p>
            <a:pPr eaLnBrk="1" hangingPunct="1"/>
            <a:r>
              <a:rPr lang="tt-RU" sz="1600" b="1" smtClean="0">
                <a:solidFill>
                  <a:schemeClr val="accent1"/>
                </a:solidFill>
              </a:rPr>
              <a:t>Методическое пособие: ”</a:t>
            </a:r>
            <a:r>
              <a:rPr lang="ru-RU" sz="1600" b="1" smtClean="0">
                <a:solidFill>
                  <a:schemeClr val="accent1"/>
                </a:solidFill>
              </a:rPr>
              <a:t>Составление и использование разноуровневых заданий для дифференцированной работы с учащимися»; </a:t>
            </a:r>
          </a:p>
          <a:p>
            <a:pPr eaLnBrk="1" hangingPunct="1"/>
            <a:r>
              <a:rPr lang="ru-RU" sz="1600" b="1" smtClean="0">
                <a:solidFill>
                  <a:schemeClr val="accent1"/>
                </a:solidFill>
              </a:rPr>
              <a:t>Вариативная программа (по технологии индивидуального обучения) по математике 5-7 классы для национальных школ;</a:t>
            </a:r>
          </a:p>
          <a:p>
            <a:pPr eaLnBrk="1" hangingPunct="1"/>
            <a:r>
              <a:rPr lang="ru-RU" sz="1600" b="1" smtClean="0">
                <a:solidFill>
                  <a:schemeClr val="accent1"/>
                </a:solidFill>
              </a:rPr>
              <a:t>Программа факультативных занятий для гуманитарных классов, 10 – 11 классы.</a:t>
            </a:r>
            <a:r>
              <a:rPr lang="ru-RU" sz="1600" b="1" smtClean="0"/>
              <a:t> </a:t>
            </a:r>
          </a:p>
          <a:p>
            <a:pPr eaLnBrk="1" hangingPunct="1"/>
            <a:r>
              <a:rPr lang="ru-RU" sz="1600" b="1" smtClean="0">
                <a:solidFill>
                  <a:srgbClr val="0000FF"/>
                </a:solidFill>
              </a:rPr>
              <a:t>Методические разработки с применением компьютерных технологий:</a:t>
            </a:r>
            <a:r>
              <a:rPr lang="ru-RU" sz="1600" b="1" smtClean="0">
                <a:solidFill>
                  <a:schemeClr val="hlink"/>
                </a:solidFill>
              </a:rPr>
              <a:t>    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1600" b="1" smtClean="0"/>
              <a:t>	-«Делители и кратные», «НОД и НОК», «Проценты»,5-6 классы;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1600" b="1" smtClean="0"/>
              <a:t>	-«Треугольники», «Четырехугольники», «Вписанные и описанные окружности»,    7 - 9 классы;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1600" b="1" smtClean="0"/>
              <a:t>	-«Квадратные уравнения», «Квадратные корни», 8 класс;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1600" b="1" smtClean="0"/>
              <a:t>	-«Квадратичные функции», «Арифметическая прогрессия», 9 класс;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1600" b="1" smtClean="0"/>
              <a:t>	-«Тригонометрические функции», «Решение тригонометрических неравенств», 10 класс;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1600" b="1" smtClean="0"/>
              <a:t>	-«Логарифмическая функция», 11класс;</a:t>
            </a:r>
          </a:p>
          <a:p>
            <a:pPr lvl="2" eaLnBrk="1" hangingPunct="1">
              <a:buFont typeface="Georgia" pitchFamily="18" charset="0"/>
              <a:buNone/>
            </a:pPr>
            <a:endParaRPr lang="ru-RU" sz="1600" b="1" smtClean="0"/>
          </a:p>
        </p:txBody>
      </p:sp>
      <p:pic>
        <p:nvPicPr>
          <p:cNvPr id="116746" name="Picture 10" descr="Img0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45856">
            <a:off x="7524750" y="3573463"/>
            <a:ext cx="12033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7" descr="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674156">
            <a:off x="7315200" y="2343150"/>
            <a:ext cx="21812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5" name="Picture 9" descr="Img00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19598">
            <a:off x="0" y="2349500"/>
            <a:ext cx="13081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50" name="Picture 14" descr="Img0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45494">
            <a:off x="6227763" y="4437063"/>
            <a:ext cx="1198562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9" name="Picture 13" descr="Img000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3716338"/>
            <a:ext cx="1325563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52" name="Picture 16" descr="Img000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84445">
            <a:off x="6877050" y="5029200"/>
            <a:ext cx="13017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8" name="Picture 12" descr="Img000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136607">
            <a:off x="1116013" y="5029200"/>
            <a:ext cx="13096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057400" y="620713"/>
            <a:ext cx="4962525" cy="1152525"/>
          </a:xfrm>
          <a:noFill/>
        </p:spPr>
        <p:txBody>
          <a:bodyPr wrap="square" numCol="1" anchor="ctr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smtClean="0">
                <a:solidFill>
                  <a:schemeClr val="accent1"/>
                </a:solidFill>
                <a:effectLst/>
              </a:rPr>
              <a:t/>
            </a:r>
            <a:br>
              <a:rPr lang="en-US" sz="4000" smtClean="0">
                <a:solidFill>
                  <a:schemeClr val="accent1"/>
                </a:solidFill>
                <a:effectLst/>
              </a:rPr>
            </a:br>
            <a:r>
              <a:rPr lang="ru-RU" sz="4000" smtClean="0">
                <a:solidFill>
                  <a:schemeClr val="accent1"/>
                </a:solidFill>
                <a:effectLst/>
              </a:rPr>
              <a:t>Методические пособия</a:t>
            </a:r>
            <a:r>
              <a:rPr lang="ru-RU" sz="2000" smtClean="0">
                <a:solidFill>
                  <a:schemeClr val="accent1"/>
                </a:solidFill>
                <a:effectLst/>
              </a:rPr>
              <a:t> </a:t>
            </a:r>
            <a:br>
              <a:rPr lang="ru-RU" sz="2000" smtClean="0">
                <a:solidFill>
                  <a:schemeClr val="accent1"/>
                </a:solidFill>
                <a:effectLst/>
              </a:rPr>
            </a:br>
            <a:r>
              <a:rPr lang="ru-RU" sz="2000" b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b="0" smtClean="0">
                <a:solidFill>
                  <a:schemeClr val="tx1"/>
                </a:solidFill>
                <a:effectLst/>
              </a:rPr>
            </a:br>
            <a:r>
              <a:rPr lang="ru-RU" sz="4200" smtClean="0">
                <a:solidFill>
                  <a:srgbClr val="990099"/>
                </a:solidFill>
                <a:effectLst/>
              </a:rPr>
              <a:t/>
            </a:r>
            <a:br>
              <a:rPr lang="ru-RU" sz="4200" smtClean="0">
                <a:solidFill>
                  <a:srgbClr val="990099"/>
                </a:solidFill>
                <a:effectLst/>
              </a:rPr>
            </a:br>
            <a:endParaRPr lang="ru-RU" sz="4200" smtClean="0">
              <a:solidFill>
                <a:srgbClr val="990099"/>
              </a:solidFill>
              <a:effectLst/>
            </a:endParaRPr>
          </a:p>
        </p:txBody>
      </p:sp>
      <p:pic>
        <p:nvPicPr>
          <p:cNvPr id="116747" name="Picture 11" descr="Img00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40650">
            <a:off x="7794625" y="5229225"/>
            <a:ext cx="13493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20" descr="IMG_945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86600" y="0"/>
            <a:ext cx="2057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5" name="Picture 21" descr="IMG_940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2133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6" name="Rectangle 23"/>
          <p:cNvSpPr>
            <a:spLocks noChangeArrowheads="1"/>
          </p:cNvSpPr>
          <p:nvPr/>
        </p:nvSpPr>
        <p:spPr bwMode="auto">
          <a:xfrm>
            <a:off x="28900438" y="1066800"/>
            <a:ext cx="4348162" cy="2408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990099"/>
                </a:solidFill>
              </a:rPr>
              <a:t>Методическая тема:</a:t>
            </a:r>
            <a:br>
              <a:rPr lang="ru-RU">
                <a:solidFill>
                  <a:srgbClr val="990099"/>
                </a:solidFill>
              </a:rPr>
            </a:br>
            <a:r>
              <a:rPr lang="ru-RU" b="1"/>
              <a:t>Развитие творческих способностей и инициативы учащихся на уроках математики, как основных составляющих аспектов здоровья на базе татарской гимназии №15 Кировского района города Казани РТ» </a:t>
            </a:r>
          </a:p>
          <a:p>
            <a:pPr>
              <a:spcBef>
                <a:spcPct val="50000"/>
              </a:spcBef>
            </a:pPr>
            <a:endParaRPr lang="ru-RU" sz="1400">
              <a:solidFill>
                <a:srgbClr val="990099"/>
              </a:solidFill>
            </a:endParaRPr>
          </a:p>
        </p:txBody>
      </p:sp>
      <p:pic>
        <p:nvPicPr>
          <p:cNvPr id="33807" name="Picture 24" descr="Изображение 00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5140046">
            <a:off x="427831" y="1812132"/>
            <a:ext cx="13319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51" name="Picture 15" descr="Img000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597923">
            <a:off x="0" y="4437063"/>
            <a:ext cx="13700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116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10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1000"/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1000"/>
                                        <p:tgtEl>
                                          <p:spTgt spid="11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1000"/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1000"/>
                                        <p:tgtEl>
                                          <p:spTgt spid="116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1000"/>
                                        <p:tgtEl>
                                          <p:spTgt spid="116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11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79388" y="0"/>
            <a:ext cx="6629400" cy="1773238"/>
          </a:xfrm>
          <a:noFill/>
        </p:spPr>
        <p:txBody>
          <a:bodyPr wrap="square" numCol="1" anchor="ctr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 typeface="Georgia" pitchFamily="18" charset="0"/>
              <a:buNone/>
              <a:tabLst>
                <a:tab pos="1968500" algn="l"/>
              </a:tabLst>
            </a:pPr>
            <a:r>
              <a:rPr lang="ru-RU" sz="1600" b="0" smtClean="0">
                <a:solidFill>
                  <a:schemeClr val="accent2"/>
                </a:solidFill>
                <a:effectLst/>
              </a:rPr>
              <a:t>Кириллова Елизавета Александровна </a:t>
            </a:r>
            <a:br>
              <a:rPr lang="ru-RU" sz="1600" b="0" smtClean="0">
                <a:solidFill>
                  <a:schemeClr val="accent2"/>
                </a:solidFill>
                <a:effectLst/>
              </a:rPr>
            </a:br>
            <a:r>
              <a:rPr lang="ru-RU" sz="1600" b="0" smtClean="0">
                <a:solidFill>
                  <a:schemeClr val="hlink"/>
                </a:solidFill>
                <a:effectLst/>
              </a:rPr>
              <a:t>Учитель математики высшей квалификационной категории</a:t>
            </a:r>
            <a:r>
              <a:rPr lang="ru-RU" sz="160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b="0" smtClean="0">
                <a:solidFill>
                  <a:schemeClr val="hlink"/>
                </a:solidFill>
                <a:effectLst/>
              </a:rPr>
              <a:t>Почетный работник общего образования</a:t>
            </a:r>
            <a:r>
              <a:rPr lang="ru-RU" sz="1600" smtClean="0">
                <a:solidFill>
                  <a:schemeClr val="hlink"/>
                </a:solidFill>
                <a:effectLst/>
              </a:rPr>
              <a:t> </a:t>
            </a:r>
            <a:r>
              <a:rPr lang="ru-RU" sz="1600" b="0" smtClean="0">
                <a:solidFill>
                  <a:schemeClr val="hlink"/>
                </a:solidFill>
                <a:effectLst/>
              </a:rPr>
              <a:t>РФ </a:t>
            </a:r>
            <a:r>
              <a:rPr lang="ru-RU" sz="1600" b="0" smtClean="0">
                <a:solidFill>
                  <a:srgbClr val="006600"/>
                </a:solidFill>
                <a:effectLst/>
              </a:rPr>
              <a:t>МБОУ «Татарская гимназия № 15» Кировского района г.Казани РТ</a:t>
            </a:r>
            <a:endParaRPr lang="ru-RU" sz="1600" smtClean="0">
              <a:solidFill>
                <a:srgbClr val="990099"/>
              </a:solidFill>
              <a:effectLst/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00213"/>
            <a:ext cx="8991600" cy="5157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1300" b="1" smtClean="0">
                <a:solidFill>
                  <a:srgbClr val="CC0000"/>
                </a:solidFill>
              </a:rPr>
              <a:t>Дата рождения</a:t>
            </a:r>
            <a:r>
              <a:rPr lang="ru-RU" sz="1300" smtClean="0">
                <a:solidFill>
                  <a:srgbClr val="CC0000"/>
                </a:solidFill>
              </a:rPr>
              <a:t>:   </a:t>
            </a:r>
            <a:r>
              <a:rPr lang="ru-RU" sz="1300" b="1" smtClean="0"/>
              <a:t>25.09.62г.</a:t>
            </a:r>
          </a:p>
          <a:p>
            <a:pPr eaLnBrk="1" hangingPunct="1">
              <a:lnSpc>
                <a:spcPct val="80000"/>
              </a:lnSpc>
            </a:pPr>
            <a:r>
              <a:rPr lang="ru-RU" sz="1300" b="1" smtClean="0">
                <a:solidFill>
                  <a:srgbClr val="CC0000"/>
                </a:solidFill>
              </a:rPr>
              <a:t>Образование:     </a:t>
            </a:r>
            <a:r>
              <a:rPr lang="ru-RU" sz="1300" b="1" smtClean="0"/>
              <a:t> высшее, КГПИ</a:t>
            </a:r>
          </a:p>
          <a:p>
            <a:pPr eaLnBrk="1" hangingPunct="1">
              <a:lnSpc>
                <a:spcPct val="80000"/>
              </a:lnSpc>
            </a:pPr>
            <a:r>
              <a:rPr lang="ru-RU" sz="1300" b="1" smtClean="0">
                <a:solidFill>
                  <a:srgbClr val="CC0000"/>
                </a:solidFill>
              </a:rPr>
              <a:t>Стаж</a:t>
            </a:r>
            <a:r>
              <a:rPr lang="ru-RU" sz="1300" i="1" smtClean="0">
                <a:solidFill>
                  <a:srgbClr val="CC0000"/>
                </a:solidFill>
              </a:rPr>
              <a:t>.</a:t>
            </a:r>
            <a:r>
              <a:rPr lang="ru-RU" sz="1300" smtClean="0">
                <a:solidFill>
                  <a:srgbClr val="CC0000"/>
                </a:solidFill>
              </a:rPr>
              <a:t>:</a:t>
            </a:r>
            <a:r>
              <a:rPr lang="ru-RU" sz="1300" smtClean="0"/>
              <a:t> 	       31</a:t>
            </a:r>
            <a:r>
              <a:rPr lang="ru-RU" sz="1300" b="1" smtClean="0"/>
              <a:t> года общий, 31 года – пед. стаж.</a:t>
            </a:r>
          </a:p>
          <a:p>
            <a:pPr eaLnBrk="1" hangingPunct="1">
              <a:lnSpc>
                <a:spcPct val="80000"/>
              </a:lnSpc>
            </a:pPr>
            <a:r>
              <a:rPr lang="ru-RU" sz="1300" b="1" smtClean="0"/>
              <a:t> </a:t>
            </a:r>
            <a:r>
              <a:rPr lang="ru-RU" sz="1300" smtClean="0"/>
              <a:t> Их них 19 лет работает учителем математики в МБОУ «Татарская гимназия №15»</a:t>
            </a:r>
          </a:p>
          <a:p>
            <a:pPr eaLnBrk="1" hangingPunct="1">
              <a:lnSpc>
                <a:spcPct val="80000"/>
              </a:lnSpc>
              <a:buFont typeface="Georgia" pitchFamily="18" charset="0"/>
              <a:buNone/>
            </a:pPr>
            <a:endParaRPr lang="ru-RU" sz="1300" smtClean="0"/>
          </a:p>
          <a:p>
            <a:pPr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1300" b="1" smtClean="0">
                <a:solidFill>
                  <a:srgbClr val="CC0000"/>
                </a:solidFill>
              </a:rPr>
              <a:t>        Награды, почетные звания, поощрения:</a:t>
            </a:r>
            <a:endParaRPr lang="ru-RU" sz="1300" smtClean="0"/>
          </a:p>
          <a:p>
            <a:pPr lvl="1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1400" smtClean="0">
                <a:solidFill>
                  <a:srgbClr val="006600"/>
                </a:solidFill>
              </a:rPr>
              <a:t>       «Почетный работник общего образования РФ», </a:t>
            </a:r>
            <a:r>
              <a:rPr lang="ru-RU" sz="1400" smtClean="0"/>
              <a:t>2002г</a:t>
            </a:r>
            <a:r>
              <a:rPr lang="ru-RU" sz="1400" smtClean="0">
                <a:solidFill>
                  <a:srgbClr val="006600"/>
                </a:solidFill>
              </a:rPr>
              <a:t>.,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008000"/>
                </a:solidFill>
              </a:rPr>
              <a:t>Почетные  грамоты,</a:t>
            </a:r>
            <a:r>
              <a:rPr lang="ru-RU" sz="1400" smtClean="0"/>
              <a:t> </a:t>
            </a:r>
            <a:r>
              <a:rPr lang="ru-RU" sz="1400" smtClean="0">
                <a:solidFill>
                  <a:srgbClr val="006600"/>
                </a:solidFill>
              </a:rPr>
              <a:t>Д</a:t>
            </a:r>
            <a:r>
              <a:rPr lang="ru-RU" sz="1400" smtClean="0">
                <a:solidFill>
                  <a:srgbClr val="008000"/>
                </a:solidFill>
              </a:rPr>
              <a:t>иплом</a:t>
            </a:r>
            <a:r>
              <a:rPr lang="ru-RU" sz="1400" smtClean="0"/>
              <a:t> </a:t>
            </a:r>
            <a:r>
              <a:rPr lang="ru-RU" sz="1400" smtClean="0">
                <a:solidFill>
                  <a:srgbClr val="008000"/>
                </a:solidFill>
              </a:rPr>
              <a:t>Управления образования г. Казани</a:t>
            </a:r>
            <a:r>
              <a:rPr lang="ru-RU" sz="1400" smtClean="0"/>
              <a:t>, 2002г. и 2004г,2005.;</a:t>
            </a:r>
            <a:endParaRPr lang="ru-RU" sz="1400" smtClean="0">
              <a:solidFill>
                <a:srgbClr val="0066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008000"/>
                </a:solidFill>
              </a:rPr>
              <a:t>Дипломом </a:t>
            </a:r>
            <a:r>
              <a:rPr lang="en-US" sz="1400" smtClean="0">
                <a:solidFill>
                  <a:srgbClr val="008000"/>
                </a:solidFill>
              </a:rPr>
              <a:t>II</a:t>
            </a:r>
            <a:r>
              <a:rPr lang="ru-RU" sz="1400" smtClean="0">
                <a:solidFill>
                  <a:srgbClr val="008000"/>
                </a:solidFill>
              </a:rPr>
              <a:t> степени МО и Н РТ, ИРО РТ, </a:t>
            </a:r>
            <a:r>
              <a:rPr lang="ru-RU" sz="1400" smtClean="0"/>
              <a:t>2005г.; 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006600"/>
                </a:solidFill>
              </a:rPr>
              <a:t>Почетная грамота </a:t>
            </a:r>
            <a:r>
              <a:rPr lang="ru-RU" sz="1400" smtClean="0">
                <a:solidFill>
                  <a:srgbClr val="008000"/>
                </a:solidFill>
              </a:rPr>
              <a:t>МО и Н РФ, </a:t>
            </a:r>
            <a:r>
              <a:rPr lang="ru-RU" sz="1400" smtClean="0"/>
              <a:t>2007 г;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006600"/>
                </a:solidFill>
              </a:rPr>
              <a:t>Благодарственное письмо от мэра города Казани Ильсура Метшина </a:t>
            </a:r>
            <a:r>
              <a:rPr lang="ru-RU" sz="1400" smtClean="0"/>
              <a:t>(2007 г.)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008000"/>
                </a:solidFill>
              </a:rPr>
              <a:t>Дипломом </a:t>
            </a:r>
            <a:r>
              <a:rPr lang="en-US" sz="1400" smtClean="0">
                <a:solidFill>
                  <a:srgbClr val="008000"/>
                </a:solidFill>
              </a:rPr>
              <a:t>I</a:t>
            </a:r>
            <a:r>
              <a:rPr lang="ru-RU" sz="1400" smtClean="0">
                <a:solidFill>
                  <a:srgbClr val="008000"/>
                </a:solidFill>
              </a:rPr>
              <a:t> степени МО и Н РТ, ИРО РТ, </a:t>
            </a:r>
            <a:r>
              <a:rPr lang="ru-RU" sz="1400" smtClean="0"/>
              <a:t>2009г;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008000"/>
                </a:solidFill>
              </a:rPr>
              <a:t>Член общественной организации творческих педагогов РТ, </a:t>
            </a:r>
            <a:r>
              <a:rPr lang="ru-RU" sz="1400" smtClean="0"/>
              <a:t>2010г;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008000"/>
                </a:solidFill>
              </a:rPr>
              <a:t>Победитель Республиканского конкурса «Самый лучший учитель», </a:t>
            </a:r>
            <a:r>
              <a:rPr lang="ru-RU" sz="1400" smtClean="0"/>
              <a:t>2011г..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008000"/>
                </a:solidFill>
              </a:rPr>
              <a:t>Благодарственное письмо, Российская академия образования российский оргкомитет международного математического конкурса-игры «Кенгуру», </a:t>
            </a:r>
            <a:r>
              <a:rPr lang="ru-RU" sz="1400" smtClean="0"/>
              <a:t>2008-2014г.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008000"/>
                </a:solidFill>
              </a:rPr>
              <a:t>Почетная  грамота МО и Н РТ, </a:t>
            </a:r>
            <a:r>
              <a:rPr lang="ru-RU" sz="1400" smtClean="0"/>
              <a:t>2012г..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400" smtClean="0"/>
              <a:t> </a:t>
            </a:r>
            <a:r>
              <a:rPr lang="ru-RU" sz="1400" smtClean="0">
                <a:solidFill>
                  <a:srgbClr val="008000"/>
                </a:solidFill>
              </a:rPr>
              <a:t>Диплом,Олимпус, </a:t>
            </a:r>
            <a:r>
              <a:rPr lang="ru-RU" sz="1400" smtClean="0"/>
              <a:t>2012г..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008000"/>
                </a:solidFill>
              </a:rPr>
              <a:t>Диплом</a:t>
            </a:r>
            <a:r>
              <a:rPr lang="en-US" sz="1400" smtClean="0">
                <a:solidFill>
                  <a:srgbClr val="008000"/>
                </a:solidFill>
              </a:rPr>
              <a:t>I</a:t>
            </a:r>
            <a:r>
              <a:rPr lang="ru-RU" sz="1400" smtClean="0">
                <a:solidFill>
                  <a:srgbClr val="008000"/>
                </a:solidFill>
              </a:rPr>
              <a:t> степени РОО, </a:t>
            </a:r>
            <a:r>
              <a:rPr lang="ru-RU" sz="1400" smtClean="0"/>
              <a:t>2009г;2011г..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006600"/>
                </a:solidFill>
              </a:rPr>
              <a:t>Благодарственное письмо РОО, </a:t>
            </a:r>
            <a:r>
              <a:rPr lang="ru-RU" sz="1400" smtClean="0"/>
              <a:t>2007г;2012г..</a:t>
            </a:r>
          </a:p>
          <a:p>
            <a:pPr lvl="1" eaLnBrk="1" hangingPunct="1">
              <a:lnSpc>
                <a:spcPct val="80000"/>
              </a:lnSpc>
            </a:pPr>
            <a:endParaRPr lang="ru-RU" sz="1400" smtClean="0"/>
          </a:p>
          <a:p>
            <a:pPr lvl="1" eaLnBrk="1" hangingPunct="1">
              <a:lnSpc>
                <a:spcPct val="80000"/>
              </a:lnSpc>
            </a:pPr>
            <a:endParaRPr lang="ru-RU" sz="1400" smtClean="0"/>
          </a:p>
          <a:p>
            <a:pPr lvl="1" eaLnBrk="1" hangingPunct="1">
              <a:lnSpc>
                <a:spcPct val="80000"/>
              </a:lnSpc>
            </a:pPr>
            <a:endParaRPr lang="ru-RU" sz="1400" smtClean="0"/>
          </a:p>
          <a:p>
            <a:pPr lvl="1" eaLnBrk="1" hangingPunct="1">
              <a:lnSpc>
                <a:spcPct val="80000"/>
              </a:lnSpc>
            </a:pPr>
            <a:endParaRPr lang="ru-RU" sz="1400" smtClean="0"/>
          </a:p>
          <a:p>
            <a:pPr lvl="1" eaLnBrk="1" hangingPunct="1">
              <a:lnSpc>
                <a:spcPct val="80000"/>
              </a:lnSpc>
              <a:buFont typeface="Georgia" pitchFamily="18" charset="0"/>
              <a:buNone/>
            </a:pPr>
            <a:endParaRPr lang="ru-RU" sz="1400" smtClean="0"/>
          </a:p>
        </p:txBody>
      </p:sp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28600"/>
            <a:ext cx="20288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2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2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52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2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2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52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2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2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52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2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2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52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2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2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52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9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2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2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52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000"/>
                            </p:stCondLst>
                            <p:childTnLst>
                              <p:par>
                                <p:cTn id="9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2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2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152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25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25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525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257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257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15257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257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257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15257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s\Domcomp\Desktop\Новая папка (3)\IMG_16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928688"/>
            <a:ext cx="4643438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D:\Users\Domcomp\Desktop\Новая папка (3)\IMG_16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3786188"/>
            <a:ext cx="39211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357563" y="214313"/>
            <a:ext cx="35004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Таблицы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3429000"/>
            <a:ext cx="220027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100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1916113"/>
            <a:ext cx="21526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627313" y="4508500"/>
            <a:ext cx="30241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132138" y="5084763"/>
            <a:ext cx="29527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Tahoma" pitchFamily="34" charset="0"/>
              </a:rPr>
              <a:t>Кириллова</a:t>
            </a:r>
          </a:p>
          <a:p>
            <a:pPr algn="ctr"/>
            <a:r>
              <a:rPr lang="ru-RU" sz="1400" b="1">
                <a:solidFill>
                  <a:srgbClr val="FF0000"/>
                </a:solidFill>
                <a:latin typeface="Tahoma" pitchFamily="34" charset="0"/>
              </a:rPr>
              <a:t>Елизавета Александровна</a:t>
            </a:r>
          </a:p>
        </p:txBody>
      </p:sp>
      <p:pic>
        <p:nvPicPr>
          <p:cNvPr id="3078" name="Picture 6" descr="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0"/>
            <a:ext cx="2411412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1989138"/>
            <a:ext cx="223202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PICT00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23202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3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31913" y="1916113"/>
            <a:ext cx="210185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6372225" y="1268413"/>
            <a:ext cx="2014538" cy="863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</a:rPr>
              <a:t>Уроки веселой</a:t>
            </a:r>
          </a:p>
          <a:p>
            <a:pPr algn="ctr"/>
            <a:r>
              <a:rPr lang="ru-RU">
                <a:latin typeface="Tahoma" pitchFamily="34" charset="0"/>
              </a:rPr>
              <a:t> математики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341438"/>
            <a:ext cx="3132138" cy="863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latin typeface="Tahoma" pitchFamily="34" charset="0"/>
              </a:rPr>
              <a:t>Использование компьютерных </a:t>
            </a:r>
          </a:p>
          <a:p>
            <a:pPr algn="ctr"/>
            <a:r>
              <a:rPr lang="ru-RU" sz="1400" b="1">
                <a:latin typeface="Tahoma" pitchFamily="34" charset="0"/>
              </a:rPr>
              <a:t>технологий на уроках </a:t>
            </a:r>
          </a:p>
          <a:p>
            <a:pPr algn="ctr"/>
            <a:r>
              <a:rPr lang="ru-RU" sz="1400" b="1">
                <a:latin typeface="Tahoma" pitchFamily="34" charset="0"/>
              </a:rPr>
              <a:t> математики</a:t>
            </a:r>
          </a:p>
        </p:txBody>
      </p:sp>
      <p:pic>
        <p:nvPicPr>
          <p:cNvPr id="3084" name="Picture 12" descr="File032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76375" y="3500438"/>
            <a:ext cx="194468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 descr="File032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383088"/>
            <a:ext cx="1787525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 descr="File033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51050" y="5516563"/>
            <a:ext cx="1441450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971550" y="4724400"/>
            <a:ext cx="2016125" cy="863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</a:rPr>
              <a:t>Мы на страницах </a:t>
            </a:r>
          </a:p>
          <a:p>
            <a:pPr algn="ctr"/>
            <a:r>
              <a:rPr lang="ru-RU">
                <a:latin typeface="Tahoma" pitchFamily="34" charset="0"/>
              </a:rPr>
              <a:t>массовой </a:t>
            </a:r>
          </a:p>
          <a:p>
            <a:pPr algn="ctr"/>
            <a:r>
              <a:rPr lang="ru-RU">
                <a:latin typeface="Tahoma" pitchFamily="34" charset="0"/>
              </a:rPr>
              <a:t>информации</a:t>
            </a:r>
          </a:p>
        </p:txBody>
      </p:sp>
      <p:pic>
        <p:nvPicPr>
          <p:cNvPr id="3088" name="Picture 16" descr="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81838" y="5500688"/>
            <a:ext cx="206216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6372225" y="4652963"/>
            <a:ext cx="2160588" cy="863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Tahoma" pitchFamily="34" charset="0"/>
              </a:rPr>
              <a:t>Здоровье -</a:t>
            </a:r>
          </a:p>
          <a:p>
            <a:pPr algn="ctr"/>
            <a:r>
              <a:rPr lang="ru-RU">
                <a:latin typeface="Tahoma" pitchFamily="34" charset="0"/>
              </a:rPr>
              <a:t>превыше всего!</a:t>
            </a:r>
          </a:p>
        </p:txBody>
      </p:sp>
      <p:pic>
        <p:nvPicPr>
          <p:cNvPr id="3090" name="Picture 18" descr="File033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63713" y="6597650"/>
            <a:ext cx="86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5076825" y="6537325"/>
            <a:ext cx="2232025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1000">
                <a:latin typeface="Tahoma" pitchFamily="34" charset="0"/>
              </a:rPr>
              <a:t>Татарская гимназия №15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1000">
                <a:latin typeface="Tahoma" pitchFamily="34" charset="0"/>
              </a:rPr>
              <a:t>Кирилова Е.А.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82" grpId="0" animBg="1"/>
      <p:bldP spid="3083" grpId="0" animBg="1"/>
      <p:bldP spid="3087" grpId="0" animBg="1"/>
      <p:bldP spid="308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73050" y="501650"/>
            <a:ext cx="38163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кабинете имеется  Интерактивная доска 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Panasonic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39750" y="3978275"/>
            <a:ext cx="8135938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</a:rPr>
              <a:t>Использование интерактивных досок в классе способно преобразить формат преподавания и обучения, сделав учебный процесс более эффективным и привлекательным. Работа с интерактивной доской предоставляет новые возможности, как педагогам, так и учащимся.</a:t>
            </a:r>
          </a:p>
          <a:p>
            <a:endParaRPr lang="ru-RU" sz="2400">
              <a:solidFill>
                <a:srgbClr val="002060"/>
              </a:solidFill>
            </a:endParaRPr>
          </a:p>
        </p:txBody>
      </p:sp>
      <p:pic>
        <p:nvPicPr>
          <p:cNvPr id="10242" name="Picture 2" descr="D:\Users\Domcomp\Desktop\Новая папка (3)\IMG_16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8113" y="190500"/>
            <a:ext cx="4900612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6" descr="IMG_17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5038"/>
            <a:ext cx="3779838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6063" y="115888"/>
            <a:ext cx="87439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Стенд и уголок по подготовке  к ЕГЭ и ГИА. </a:t>
            </a:r>
          </a:p>
          <a:p>
            <a:pPr algn="ctr"/>
            <a:r>
              <a:rPr lang="ru-RU">
                <a:solidFill>
                  <a:srgbClr val="002060"/>
                </a:solidFill>
              </a:rPr>
              <a:t>В кабинете имеется методическая копилка тренировочных тестов, </a:t>
            </a:r>
          </a:p>
          <a:p>
            <a:pPr algn="ctr"/>
            <a:r>
              <a:rPr lang="ru-RU">
                <a:solidFill>
                  <a:srgbClr val="002060"/>
                </a:solidFill>
              </a:rPr>
              <a:t>КИМы разных лет. Приобрела для кабинета большое количество методической</a:t>
            </a:r>
          </a:p>
          <a:p>
            <a:pPr algn="ctr"/>
            <a:r>
              <a:rPr lang="ru-RU">
                <a:solidFill>
                  <a:srgbClr val="002060"/>
                </a:solidFill>
              </a:rPr>
              <a:t> и дидактической литературы по ключевым вопросам ЕГЭ. </a:t>
            </a:r>
          </a:p>
          <a:p>
            <a:pPr algn="ctr"/>
            <a:r>
              <a:rPr lang="ru-RU">
                <a:solidFill>
                  <a:srgbClr val="002060"/>
                </a:solidFill>
              </a:rPr>
              <a:t>Эта копилка постоянно обновляется и пополняется.</a:t>
            </a:r>
          </a:p>
          <a:p>
            <a:pPr algn="ctr"/>
            <a:r>
              <a:rPr lang="ru-RU">
                <a:solidFill>
                  <a:srgbClr val="002060"/>
                </a:solidFill>
              </a:rPr>
              <a:t>Скачиваем много  электронных пособий  из сайта </a:t>
            </a:r>
            <a:r>
              <a:rPr lang="ru-RU">
                <a:solidFill>
                  <a:srgbClr val="C00000"/>
                </a:solidFill>
              </a:rPr>
              <a:t>alleng.ru. ,</a:t>
            </a:r>
            <a:r>
              <a:rPr lang="en-US">
                <a:solidFill>
                  <a:srgbClr val="C00000"/>
                </a:solidFill>
              </a:rPr>
              <a:t>edu.tatar.ru.</a:t>
            </a:r>
            <a:r>
              <a:rPr lang="ru-RU">
                <a:solidFill>
                  <a:srgbClr val="C00000"/>
                </a:solidFill>
              </a:rPr>
              <a:t> ,</a:t>
            </a:r>
            <a:r>
              <a:rPr lang="en-US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>
                <a:solidFill>
                  <a:srgbClr val="C00000"/>
                </a:solidFill>
              </a:rPr>
              <a:t>alexlarin.net. </a:t>
            </a:r>
            <a:r>
              <a:rPr lang="ru-RU">
                <a:solidFill>
                  <a:srgbClr val="C00000"/>
                </a:solidFill>
              </a:rPr>
              <a:t>,</a:t>
            </a:r>
            <a:r>
              <a:rPr lang="en-US">
                <a:solidFill>
                  <a:srgbClr val="C00000"/>
                </a:solidFill>
              </a:rPr>
              <a:t>shpargalkaege.ru. </a:t>
            </a:r>
            <a:r>
              <a:rPr lang="ru-RU">
                <a:solidFill>
                  <a:srgbClr val="C00000"/>
                </a:solidFill>
              </a:rPr>
              <a:t>,</a:t>
            </a:r>
            <a:r>
              <a:rPr lang="en-US">
                <a:solidFill>
                  <a:srgbClr val="C00000"/>
                </a:solidFill>
              </a:rPr>
              <a:t>maximumtest.ru.</a:t>
            </a:r>
            <a:endParaRPr lang="ru-RU">
              <a:solidFill>
                <a:srgbClr val="C00000"/>
              </a:solidFill>
            </a:endParaRPr>
          </a:p>
        </p:txBody>
      </p:sp>
      <p:pic>
        <p:nvPicPr>
          <p:cNvPr id="29699" name="Picture 7" descr="IMG_17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2060575"/>
            <a:ext cx="3851275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39750" y="3175"/>
            <a:ext cx="7993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Перечень основного оборудования: предметов мебели, ТСО, дополнительных средств. </a:t>
            </a:r>
            <a:endParaRPr lang="ru-RU">
              <a:solidFill>
                <a:srgbClr val="FF0000"/>
              </a:solidFill>
            </a:endParaRPr>
          </a:p>
        </p:txBody>
      </p:sp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575" y="593725"/>
            <a:ext cx="8577263" cy="567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2" name="WordArt 4"/>
          <p:cNvSpPr>
            <a:spLocks noChangeArrowheads="1" noChangeShapeType="1" noTextEdit="1"/>
          </p:cNvSpPr>
          <p:nvPr/>
        </p:nvSpPr>
        <p:spPr bwMode="auto">
          <a:xfrm>
            <a:off x="755650" y="0"/>
            <a:ext cx="7391400" cy="11493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44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CC"/>
                    </a:gs>
                    <a:gs pos="100000">
                      <a:srgbClr val="FF9966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Математические олимпиады</a:t>
            </a:r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0" y="1052513"/>
            <a:ext cx="9144000" cy="582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1600" b="1">
                <a:solidFill>
                  <a:srgbClr val="000099"/>
                </a:solidFill>
                <a:latin typeface="Tahoma" pitchFamily="34" charset="0"/>
              </a:rPr>
              <a:t>1. Д. Х. Муштари «Подготовка к математическим олимпиадам» (задачи, темы, методы)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r>
              <a:rPr lang="ru-RU" sz="1600" b="1">
                <a:solidFill>
                  <a:srgbClr val="000099"/>
                </a:solidFill>
                <a:latin typeface="Tahoma" pitchFamily="34" charset="0"/>
              </a:rPr>
              <a:t>2. Ф. Х. Таймасов «Подготовка к математическим олимпиадам»</a:t>
            </a:r>
            <a:r>
              <a:rPr lang="ru-RU">
                <a:solidFill>
                  <a:srgbClr val="000099"/>
                </a:solidFill>
                <a:latin typeface="Tahoma" pitchFamily="34" charset="0"/>
              </a:rPr>
              <a:t> </a:t>
            </a:r>
            <a:r>
              <a:rPr lang="ru-RU" sz="1600" b="1">
                <a:solidFill>
                  <a:srgbClr val="000099"/>
                </a:solidFill>
                <a:latin typeface="Tahoma" pitchFamily="34" charset="0"/>
              </a:rPr>
              <a:t>(ч. 1, Наб. Челны)</a:t>
            </a:r>
          </a:p>
          <a:p>
            <a:pPr marL="342900" indent="-342900">
              <a:spcBef>
                <a:spcPct val="50000"/>
              </a:spcBef>
            </a:pPr>
            <a:r>
              <a:rPr lang="ru-RU" sz="1600" b="1">
                <a:solidFill>
                  <a:srgbClr val="000099"/>
                </a:solidFill>
                <a:latin typeface="Tahoma" pitchFamily="34" charset="0"/>
              </a:rPr>
              <a:t>3. Задания районных математических олимпиад. 1998-2004 год</a:t>
            </a:r>
          </a:p>
          <a:p>
            <a:pPr marL="342900" indent="-342900">
              <a:spcBef>
                <a:spcPct val="50000"/>
              </a:spcBef>
            </a:pPr>
            <a:r>
              <a:rPr lang="ru-RU" sz="1600" b="1">
                <a:solidFill>
                  <a:srgbClr val="000099"/>
                </a:solidFill>
                <a:latin typeface="Tahoma" pitchFamily="34" charset="0"/>
              </a:rPr>
              <a:t>4. В. Н. Русанов «Математические олимпиады младших школьников»</a:t>
            </a:r>
          </a:p>
          <a:p>
            <a:pPr marL="342900" indent="-342900">
              <a:spcBef>
                <a:spcPct val="50000"/>
              </a:spcBef>
            </a:pPr>
            <a:r>
              <a:rPr lang="ru-RU" sz="1600" b="1">
                <a:solidFill>
                  <a:srgbClr val="000099"/>
                </a:solidFill>
                <a:latin typeface="Tahoma" pitchFamily="34" charset="0"/>
              </a:rPr>
              <a:t>5. Н. Б. Васильев, А. А. Егоров «Задачи всесоюзных математических олимпиад»</a:t>
            </a:r>
          </a:p>
          <a:p>
            <a:pPr marL="342900" indent="-342900">
              <a:spcBef>
                <a:spcPct val="50000"/>
              </a:spcBef>
            </a:pPr>
            <a:r>
              <a:rPr lang="ru-RU" sz="1600" b="1">
                <a:solidFill>
                  <a:srgbClr val="000099"/>
                </a:solidFill>
                <a:latin typeface="Tahoma" pitchFamily="34" charset="0"/>
              </a:rPr>
              <a:t>6. Н. Б. Васильев и др. «Заочные математические олимпиады» 1981 год</a:t>
            </a:r>
          </a:p>
          <a:p>
            <a:pPr marL="342900" indent="-342900">
              <a:spcBef>
                <a:spcPct val="50000"/>
              </a:spcBef>
            </a:pPr>
            <a:r>
              <a:rPr lang="ru-RU" sz="1600" b="1">
                <a:solidFill>
                  <a:srgbClr val="000099"/>
                </a:solidFill>
                <a:latin typeface="Tahoma" pitchFamily="34" charset="0"/>
              </a:rPr>
              <a:t>7. Н. Б. Васильев и др. «Заочные математические олимпиады» 1986 год </a:t>
            </a:r>
          </a:p>
          <a:p>
            <a:pPr marL="342900" indent="-342900">
              <a:spcBef>
                <a:spcPct val="50000"/>
              </a:spcBef>
            </a:pPr>
            <a:r>
              <a:rPr lang="ru-RU" sz="1600" b="1">
                <a:solidFill>
                  <a:srgbClr val="000099"/>
                </a:solidFill>
                <a:latin typeface="Tahoma" pitchFamily="34" charset="0"/>
              </a:rPr>
              <a:t>8. Е. А. Морозова, И. С. Петраков «Международные математические олимпиады» (задачи, решения, итоги)</a:t>
            </a:r>
          </a:p>
          <a:p>
            <a:pPr marL="342900" indent="-342900">
              <a:spcBef>
                <a:spcPct val="50000"/>
              </a:spcBef>
            </a:pPr>
            <a:r>
              <a:rPr lang="ru-RU" sz="1600" b="1">
                <a:solidFill>
                  <a:srgbClr val="000099"/>
                </a:solidFill>
                <a:latin typeface="Tahoma" pitchFamily="34" charset="0"/>
              </a:rPr>
              <a:t>9. Г. И. Зубелевич «Сборник задач московских математических олимпиад»</a:t>
            </a:r>
          </a:p>
          <a:p>
            <a:pPr marL="342900" indent="-342900">
              <a:spcBef>
                <a:spcPct val="50000"/>
              </a:spcBef>
            </a:pPr>
            <a:r>
              <a:rPr lang="ru-RU" sz="1600" b="1">
                <a:solidFill>
                  <a:srgbClr val="000099"/>
                </a:solidFill>
                <a:latin typeface="Tahoma" pitchFamily="34" charset="0"/>
              </a:rPr>
              <a:t>10. И. С. Петраков «Математические олимпиады»</a:t>
            </a:r>
          </a:p>
          <a:p>
            <a:pPr marL="342900" indent="-342900">
              <a:spcBef>
                <a:spcPct val="50000"/>
              </a:spcBef>
            </a:pPr>
            <a:r>
              <a:rPr lang="ru-RU" sz="1600" b="1">
                <a:solidFill>
                  <a:srgbClr val="000099"/>
                </a:solidFill>
                <a:latin typeface="Tahoma" pitchFamily="34" charset="0"/>
              </a:rPr>
              <a:t>12. А. Я. Канель-Белов и др. «Как решают нестандартные задачи» (подготовительный сборник)</a:t>
            </a:r>
          </a:p>
          <a:p>
            <a:pPr marL="342900" indent="-342900">
              <a:spcBef>
                <a:spcPct val="50000"/>
              </a:spcBef>
            </a:pPr>
            <a:r>
              <a:rPr lang="ru-RU" sz="1600" b="1">
                <a:solidFill>
                  <a:srgbClr val="000099"/>
                </a:solidFill>
                <a:latin typeface="Tahoma" pitchFamily="34" charset="0"/>
              </a:rPr>
              <a:t>13. И. Л. Бабинская «Задачи математических олимпиад»</a:t>
            </a:r>
          </a:p>
          <a:p>
            <a:pPr marL="342900" indent="-342900">
              <a:spcBef>
                <a:spcPct val="50000"/>
              </a:spcBef>
            </a:pPr>
            <a:r>
              <a:rPr lang="ru-RU" sz="1600" b="1">
                <a:solidFill>
                  <a:srgbClr val="000099"/>
                </a:solidFill>
                <a:latin typeface="Tahoma" pitchFamily="34" charset="0"/>
              </a:rPr>
              <a:t>14. Н. Х. Агаханов и др. «Школьные математические олимпиады»</a:t>
            </a:r>
          </a:p>
          <a:p>
            <a:pPr marL="342900" indent="-342900">
              <a:spcBef>
                <a:spcPct val="50000"/>
              </a:spcBef>
            </a:pPr>
            <a:r>
              <a:rPr lang="ru-RU" sz="1600" b="1">
                <a:solidFill>
                  <a:srgbClr val="000099"/>
                </a:solidFill>
                <a:latin typeface="Tahoma" pitchFamily="34" charset="0"/>
              </a:rPr>
              <a:t>15. С. И. Туманов «Поиски решения задач»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27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7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27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7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7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273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27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273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273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273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273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73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273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273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6" name="WordArt 4"/>
          <p:cNvSpPr>
            <a:spLocks noChangeArrowheads="1" noChangeShapeType="1" noTextEdit="1"/>
          </p:cNvSpPr>
          <p:nvPr/>
        </p:nvSpPr>
        <p:spPr bwMode="auto">
          <a:xfrm>
            <a:off x="1835150" y="476250"/>
            <a:ext cx="5329238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66FF"/>
                    </a:gs>
                    <a:gs pos="50000">
                      <a:srgbClr val="008080"/>
                    </a:gs>
                    <a:gs pos="100000">
                      <a:srgbClr val="9966FF"/>
                    </a:gs>
                  </a:gsLst>
                  <a:lin ang="2700000" scaled="1"/>
                </a:gra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Факультатив</a:t>
            </a:r>
          </a:p>
        </p:txBody>
      </p:sp>
      <p:sp>
        <p:nvSpPr>
          <p:cNvPr id="228357" name="Text Box 5"/>
          <p:cNvSpPr txBox="1">
            <a:spLocks noChangeArrowheads="1"/>
          </p:cNvSpPr>
          <p:nvPr/>
        </p:nvSpPr>
        <p:spPr bwMode="auto">
          <a:xfrm>
            <a:off x="252413" y="1628775"/>
            <a:ext cx="8891587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000" b="1">
                <a:solidFill>
                  <a:srgbClr val="990000"/>
                </a:solidFill>
                <a:latin typeface="Tahoma" pitchFamily="34" charset="0"/>
              </a:rPr>
              <a:t>1. И. Ф. Шарыгин, Факультативный курс по математике «Решение задач» 10-11 классы</a:t>
            </a:r>
          </a:p>
          <a:p>
            <a:pPr marL="342900" indent="-342900">
              <a:spcBef>
                <a:spcPct val="50000"/>
              </a:spcBef>
            </a:pPr>
            <a:endParaRPr lang="ru-RU" sz="2000" b="1">
              <a:solidFill>
                <a:srgbClr val="990000"/>
              </a:solidFill>
              <a:latin typeface="Tahoma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ru-RU" sz="2000" b="1">
                <a:solidFill>
                  <a:srgbClr val="990000"/>
                </a:solidFill>
                <a:latin typeface="Tahoma" pitchFamily="34" charset="0"/>
              </a:rPr>
              <a:t>2. В. Н. Березин и др. «Сборник задач для факультативных и внеклассных занятий по математике»</a:t>
            </a:r>
          </a:p>
          <a:p>
            <a:pPr marL="342900" indent="-342900">
              <a:spcBef>
                <a:spcPct val="50000"/>
              </a:spcBef>
            </a:pPr>
            <a:endParaRPr lang="ru-RU" sz="2000" b="1">
              <a:solidFill>
                <a:srgbClr val="990000"/>
              </a:solidFill>
              <a:latin typeface="Tahoma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ru-RU" sz="2000" b="1">
                <a:solidFill>
                  <a:srgbClr val="990000"/>
                </a:solidFill>
                <a:latin typeface="Tahoma" pitchFamily="34" charset="0"/>
              </a:rPr>
              <a:t>3. Избранные вопросы по математике. Факультативный курс.</a:t>
            </a:r>
          </a:p>
          <a:p>
            <a:pPr marL="342900" indent="-342900">
              <a:spcBef>
                <a:spcPct val="50000"/>
              </a:spcBef>
            </a:pPr>
            <a:endParaRPr lang="ru-RU" sz="2000" b="1">
              <a:solidFill>
                <a:srgbClr val="990000"/>
              </a:solidFill>
              <a:latin typeface="Tahoma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ru-RU" sz="2000" b="1">
                <a:solidFill>
                  <a:srgbClr val="990000"/>
                </a:solidFill>
                <a:latin typeface="Tahoma" pitchFamily="34" charset="0"/>
              </a:rPr>
              <a:t>4. Методика факультативных занятий в 9-10 классах (избранные вопросы по математике).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8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8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8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8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8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8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8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8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8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83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83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83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0" name="WordArt 4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7777163" cy="12096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4400" kern="10" spc="-44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Занимательная математика</a:t>
            </a:r>
          </a:p>
        </p:txBody>
      </p:sp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252413" y="1557338"/>
            <a:ext cx="8891587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660066"/>
                </a:solidFill>
                <a:latin typeface="Tahoma" pitchFamily="34" charset="0"/>
              </a:rPr>
              <a:t>1. Я. И. Перельман «Занимательная алгебра», издания 1934 г., 1994 г.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660066"/>
                </a:solidFill>
                <a:latin typeface="Tahoma" pitchFamily="34" charset="0"/>
              </a:rPr>
              <a:t>2. Я. И. Перельман «Живая математика», издания 1949 г., 1970 г.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660066"/>
                </a:solidFill>
                <a:latin typeface="Tahoma" pitchFamily="34" charset="0"/>
              </a:rPr>
              <a:t>3. Б. А. Кордемский «Удивительный мир чисел»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660066"/>
                </a:solidFill>
                <a:latin typeface="Tahoma" pitchFamily="34" charset="0"/>
              </a:rPr>
              <a:t>4. И. Н. Сергеев и др. «Примени математику»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660066"/>
                </a:solidFill>
                <a:latin typeface="Tahoma" pitchFamily="34" charset="0"/>
              </a:rPr>
              <a:t>5. Г. Н. Берман «Число и наука о нем», издания 1949 г.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660066"/>
                </a:solidFill>
                <a:latin typeface="Tahoma" pitchFamily="34" charset="0"/>
              </a:rPr>
              <a:t>6. Д. С. Фаерман «Задача пришла с картины»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660066"/>
                </a:solidFill>
                <a:latin typeface="Tahoma" pitchFamily="34" charset="0"/>
              </a:rPr>
              <a:t>7. Ж. К. Байиф «логические задачи»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660066"/>
                </a:solidFill>
                <a:latin typeface="Tahoma" pitchFamily="34" charset="0"/>
              </a:rPr>
              <a:t>8. А. Я. Халамайзер «Пифагор. Занимательная математика»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660066"/>
                </a:solidFill>
                <a:latin typeface="Tahoma" pitchFamily="34" charset="0"/>
              </a:rPr>
              <a:t>9. В. В. Мадер «Математический детектив»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660066"/>
                </a:solidFill>
                <a:latin typeface="Tahoma" pitchFamily="34" charset="0"/>
              </a:rPr>
              <a:t>10. С. Н. Олехник «Старинные занимательные задачи»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660066"/>
                </a:solidFill>
                <a:latin typeface="Tahoma" pitchFamily="34" charset="0"/>
              </a:rPr>
              <a:t>11. С. Н. Олехник и др. «Старинные занимательные задачи»</a:t>
            </a:r>
          </a:p>
          <a:p>
            <a:pPr>
              <a:spcBef>
                <a:spcPct val="50000"/>
              </a:spcBef>
            </a:pPr>
            <a:endParaRPr lang="ru-RU" b="1">
              <a:solidFill>
                <a:srgbClr val="660066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2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9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9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29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9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9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29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9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9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29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9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9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29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9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9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29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9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9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29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9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9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29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93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93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293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93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93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293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93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93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293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5" name="WordArt 5"/>
          <p:cNvSpPr>
            <a:spLocks noChangeArrowheads="1" noChangeShapeType="1" noTextEdit="1"/>
          </p:cNvSpPr>
          <p:nvPr/>
        </p:nvSpPr>
        <p:spPr bwMode="auto">
          <a:xfrm>
            <a:off x="1403350" y="0"/>
            <a:ext cx="6192838" cy="13938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4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Внеклассная работа</a:t>
            </a:r>
          </a:p>
        </p:txBody>
      </p:sp>
      <p:sp>
        <p:nvSpPr>
          <p:cNvPr id="230406" name="Text Box 6"/>
          <p:cNvSpPr txBox="1">
            <a:spLocks noChangeArrowheads="1"/>
          </p:cNvSpPr>
          <p:nvPr/>
        </p:nvSpPr>
        <p:spPr bwMode="auto">
          <a:xfrm>
            <a:off x="2411413" y="1196975"/>
            <a:ext cx="44656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ИЗ ОПЫТА РАБОТЫ</a:t>
            </a:r>
          </a:p>
        </p:txBody>
      </p:sp>
      <p:sp>
        <p:nvSpPr>
          <p:cNvPr id="230407" name="Text Box 7"/>
          <p:cNvSpPr txBox="1">
            <a:spLocks noChangeArrowheads="1"/>
          </p:cNvSpPr>
          <p:nvPr/>
        </p:nvSpPr>
        <p:spPr bwMode="auto">
          <a:xfrm>
            <a:off x="179388" y="2133600"/>
            <a:ext cx="8640762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000" b="1">
                <a:solidFill>
                  <a:srgbClr val="660066"/>
                </a:solidFill>
                <a:latin typeface="Tahoma" pitchFamily="34" charset="0"/>
              </a:rPr>
              <a:t>1. С. Р. Сефибелов «Внеклассная работа по математике»</a:t>
            </a:r>
          </a:p>
          <a:p>
            <a:pPr marL="342900" indent="-342900">
              <a:spcBef>
                <a:spcPct val="50000"/>
              </a:spcBef>
            </a:pPr>
            <a:r>
              <a:rPr lang="ru-RU" sz="2000" b="1">
                <a:solidFill>
                  <a:srgbClr val="660066"/>
                </a:solidFill>
                <a:latin typeface="Tahoma" pitchFamily="34" charset="0"/>
              </a:rPr>
              <a:t>2. Л. М. Фридман «Изучаем математику»</a:t>
            </a:r>
          </a:p>
          <a:p>
            <a:pPr marL="342900" indent="-342900">
              <a:spcBef>
                <a:spcPct val="50000"/>
              </a:spcBef>
            </a:pPr>
            <a:r>
              <a:rPr lang="ru-RU" sz="2000" b="1">
                <a:solidFill>
                  <a:srgbClr val="660066"/>
                </a:solidFill>
                <a:latin typeface="Tahoma" pitchFamily="34" charset="0"/>
              </a:rPr>
              <a:t>3. М. Б. Бали, Г. Д. Бали «Математика после уроков»</a:t>
            </a:r>
          </a:p>
          <a:p>
            <a:pPr marL="342900" indent="-342900">
              <a:spcBef>
                <a:spcPct val="50000"/>
              </a:spcBef>
            </a:pPr>
            <a:r>
              <a:rPr lang="ru-RU" sz="2000" b="1">
                <a:solidFill>
                  <a:srgbClr val="660066"/>
                </a:solidFill>
                <a:latin typeface="Tahoma" pitchFamily="34" charset="0"/>
              </a:rPr>
              <a:t>4. А. П. Карп «Даю уроки математики»</a:t>
            </a:r>
          </a:p>
          <a:p>
            <a:pPr marL="342900" indent="-342900">
              <a:spcBef>
                <a:spcPct val="50000"/>
              </a:spcBef>
            </a:pPr>
            <a:r>
              <a:rPr lang="ru-RU" sz="2000" b="1">
                <a:solidFill>
                  <a:srgbClr val="660066"/>
                </a:solidFill>
                <a:latin typeface="Tahoma" pitchFamily="34" charset="0"/>
              </a:rPr>
              <a:t>5. В. А. Гусев и др. «Внеклассная работа по математике в 6-8 классах»</a:t>
            </a:r>
          </a:p>
          <a:p>
            <a:pPr marL="342900" indent="-342900">
              <a:spcBef>
                <a:spcPct val="50000"/>
              </a:spcBef>
            </a:pPr>
            <a:r>
              <a:rPr lang="ru-RU" sz="2000" b="1">
                <a:solidFill>
                  <a:srgbClr val="660066"/>
                </a:solidFill>
                <a:latin typeface="Tahoma" pitchFamily="34" charset="0"/>
              </a:rPr>
              <a:t>6. В. Д. Степанов «Активизация внеурочной работы по математике в средней школе»</a:t>
            </a:r>
          </a:p>
          <a:p>
            <a:pPr marL="342900" indent="-342900">
              <a:spcBef>
                <a:spcPct val="50000"/>
              </a:spcBef>
            </a:pPr>
            <a:r>
              <a:rPr lang="ru-RU" sz="2000" b="1">
                <a:solidFill>
                  <a:srgbClr val="660066"/>
                </a:solidFill>
                <a:latin typeface="Tahoma" pitchFamily="34" charset="0"/>
              </a:rPr>
              <a:t>7. Под редакцией Л. Я. Фальне «Час занимательной математики»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30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30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30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6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0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0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0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6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0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0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0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6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0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0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0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6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0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0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0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60"/>
                            </p:stCondLst>
                            <p:childTnLst>
                              <p:par>
                                <p:cTn id="4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0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0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0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60"/>
                            </p:stCondLst>
                            <p:childTnLst>
                              <p:par>
                                <p:cTn id="5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0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0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0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60"/>
                            </p:stCondLst>
                            <p:childTnLst>
                              <p:par>
                                <p:cTn id="5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04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04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04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07963" y="188913"/>
            <a:ext cx="86852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C00000"/>
                </a:solidFill>
              </a:rPr>
              <a:t>После уроков здесь проводятся</a:t>
            </a:r>
            <a:r>
              <a:rPr lang="ru-RU" sz="2800"/>
              <a:t/>
            </a:r>
            <a:br>
              <a:rPr lang="ru-RU" sz="2800"/>
            </a:b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дополнительные занятия;</a:t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подготовка к конкурсам, фестивалям, </a:t>
            </a:r>
          </a:p>
          <a:p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олимпиадам, конференциям;</a:t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работа с одаренными детьми;</a:t>
            </a:r>
          </a:p>
          <a:p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-исследовательская работа;</a:t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работа интеллектуального клуба </a:t>
            </a:r>
          </a:p>
          <a:p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«Юные Пифагоры»;</a:t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внеурочная деятельность «Избранные </a:t>
            </a:r>
          </a:p>
          <a:p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вопросы математики», «Мир мультимедиа технологий» консультации</a:t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E:\IMG_17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497263"/>
            <a:ext cx="4500562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E:\IMG_17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4572000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IMG_16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0"/>
            <a:ext cx="5657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chemeClr val="tx1"/>
              </a:solidFill>
              <a:effectLst/>
            </a:endParaRPr>
          </a:p>
        </p:txBody>
      </p:sp>
      <p:sp>
        <p:nvSpPr>
          <p:cNvPr id="9220" name="Rectangle 3"/>
          <p:cNvSpPr>
            <a:spLocks noGrp="1"/>
          </p:cNvSpPr>
          <p:nvPr>
            <p:ph type="body" idx="4294967295"/>
          </p:nvPr>
        </p:nvSpPr>
        <p:spPr>
          <a:xfrm>
            <a:off x="5148263" y="188913"/>
            <a:ext cx="3789362" cy="6283325"/>
          </a:xfrm>
        </p:spPr>
        <p:txBody>
          <a:bodyPr/>
          <a:lstStyle/>
          <a:p>
            <a:r>
              <a:rPr lang="ru-RU" sz="2400" b="1" smtClean="0">
                <a:solidFill>
                  <a:srgbClr val="7C2104"/>
                </a:solidFill>
              </a:rPr>
              <a:t>Кабинет математики</a:t>
            </a:r>
            <a:r>
              <a:rPr lang="ru-RU" b="1" smtClean="0">
                <a:solidFill>
                  <a:schemeClr val="tx1"/>
                </a:solidFill>
              </a:rPr>
              <a:t> </a:t>
            </a:r>
            <a:r>
              <a:rPr lang="ru-RU" smtClean="0">
                <a:solidFill>
                  <a:schemeClr val="tx1"/>
                </a:solidFill>
              </a:rPr>
              <a:t>– это единая органически связанная система научно-методических материалов и учебного оборудования, смонтированная в отдельном помещении, оформленная в соответствии с требованиями научной организации труда преподавателей и учащихся и обеспечивающая высокий уровень преподавания математики</a:t>
            </a: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-4495800" y="2971800"/>
            <a:ext cx="1813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Кабинет математики </a:t>
            </a:r>
            <a:r>
              <a:rPr lang="ru-RU"/>
              <a:t>– это единая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66738" y="4724400"/>
            <a:ext cx="818197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математике, как и во всем мире много интересного и нового. О всех последних новостях и достижениях в области математики расскажет стенд «Юный математик»</a:t>
            </a:r>
          </a:p>
        </p:txBody>
      </p:sp>
      <p:pic>
        <p:nvPicPr>
          <p:cNvPr id="9218" name="Picture 2" descr="D:\Users\Domcomp\Desktop\Новая папка (3)\Безымянн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8475" y="258763"/>
            <a:ext cx="577691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16013" y="3430588"/>
            <a:ext cx="7188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Творческие, исследовательские  работы учащихся</a:t>
            </a:r>
          </a:p>
        </p:txBody>
      </p:sp>
      <p:pic>
        <p:nvPicPr>
          <p:cNvPr id="8194" name="Picture 2" descr="D:\Users\Domcomp\Desktop\Новая папка (3)\IMG_16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0725" y="117475"/>
            <a:ext cx="2503488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D:\Users\Domcomp\Desktop\Новая папка (3)\IMG_16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3263" y="3895725"/>
            <a:ext cx="2020887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4005263"/>
            <a:ext cx="3600450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E:\IMG_17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0"/>
            <a:ext cx="4786313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68313" y="333375"/>
            <a:ext cx="3240087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00CC"/>
                </a:solidFill>
              </a:rPr>
              <a:t>Наш кабинет – второй дом для учащихся 7 класса, здесь проходят</a:t>
            </a:r>
            <a:r>
              <a:rPr lang="ru-RU" sz="2400">
                <a:solidFill>
                  <a:srgbClr val="0000CC"/>
                </a:solidFill>
              </a:rPr>
              <a:t> </a:t>
            </a:r>
          </a:p>
          <a:p>
            <a:r>
              <a:rPr lang="ru-RU" sz="2000">
                <a:solidFill>
                  <a:srgbClr val="0000CC"/>
                </a:solidFill>
              </a:rPr>
              <a:t/>
            </a:r>
            <a:br>
              <a:rPr lang="ru-RU" sz="2000">
                <a:solidFill>
                  <a:srgbClr val="0000CC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- классные часы и интересные  мероприятия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- репетиции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- подготовка к интеллектуальным играм и КВН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- оформляются стенгазеты и стенды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- проводятся родительские собрания</a:t>
            </a:r>
          </a:p>
        </p:txBody>
      </p:sp>
      <p:pic>
        <p:nvPicPr>
          <p:cNvPr id="21506" name="Picture 2" descr="E:\IMG_17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3336925"/>
            <a:ext cx="4714875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E:\IMG_17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429125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23850" y="549275"/>
            <a:ext cx="8208963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>
                <a:solidFill>
                  <a:srgbClr val="0000CC"/>
                </a:solidFill>
              </a:rPr>
              <a:t>ПОДВЕДЕНИЕ ИТОГОВ</a:t>
            </a:r>
            <a:endParaRPr lang="ru-RU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</a:pPr>
            <a:r>
              <a:rPr lang="ru-RU">
                <a:solidFill>
                  <a:srgbClr val="002060"/>
                </a:solidFill>
              </a:rPr>
              <a:t>- Кабинет математики– обычный и уникальный, не похожий на другие кабинеты и неповторимый</a:t>
            </a:r>
          </a:p>
          <a:p>
            <a:pPr>
              <a:lnSpc>
                <a:spcPct val="90000"/>
              </a:lnSpc>
            </a:pPr>
            <a:r>
              <a:rPr lang="ru-RU">
                <a:solidFill>
                  <a:srgbClr val="002060"/>
                </a:solidFill>
              </a:rPr>
              <a:t>- Уроки и внеклассные мероприятия по предмету ежедневно обогащают</a:t>
            </a:r>
          </a:p>
          <a:p>
            <a:pPr>
              <a:lnSpc>
                <a:spcPct val="90000"/>
              </a:lnSpc>
            </a:pPr>
            <a:r>
              <a:rPr lang="ru-RU">
                <a:solidFill>
                  <a:srgbClr val="002060"/>
                </a:solidFill>
              </a:rPr>
              <a:t>память и развивают интеллект детей</a:t>
            </a:r>
          </a:p>
          <a:p>
            <a:pPr>
              <a:lnSpc>
                <a:spcPct val="90000"/>
              </a:lnSpc>
            </a:pPr>
            <a:r>
              <a:rPr lang="ru-RU">
                <a:solidFill>
                  <a:srgbClr val="002060"/>
                </a:solidFill>
              </a:rPr>
              <a:t>- Обучение в современном и комфортном кабинете позволяет учащимся повышать свой образовательный и культурный уровень</a:t>
            </a:r>
          </a:p>
          <a:p>
            <a:pPr>
              <a:lnSpc>
                <a:spcPct val="90000"/>
              </a:lnSpc>
            </a:pPr>
            <a:endParaRPr lang="ru-RU"/>
          </a:p>
        </p:txBody>
      </p:sp>
      <p:pic>
        <p:nvPicPr>
          <p:cNvPr id="3" name="Picture 2" descr="D:\Users\Domcomp\Desktop\Новая папка (3)\IMG_16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2500313"/>
            <a:ext cx="5524500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 bwMode="auto">
          <a:xfrm flipV="1">
            <a:off x="7235825" y="5514975"/>
            <a:ext cx="1069975" cy="74613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ru-RU" sz="4200" smtClean="0">
              <a:solidFill>
                <a:schemeClr val="tx1"/>
              </a:solidFill>
              <a:effectLst/>
            </a:endParaRPr>
          </a:p>
        </p:txBody>
      </p:sp>
      <p:sp>
        <p:nvSpPr>
          <p:cNvPr id="49155" name="Rectangle 3"/>
          <p:cNvSpPr>
            <a:spLocks noGrp="1"/>
          </p:cNvSpPr>
          <p:nvPr>
            <p:ph type="body" idx="4294967295"/>
          </p:nvPr>
        </p:nvSpPr>
        <p:spPr>
          <a:xfrm>
            <a:off x="1143000" y="731838"/>
            <a:ext cx="7461250" cy="3475037"/>
          </a:xfrm>
        </p:spPr>
        <p:txBody>
          <a:bodyPr/>
          <a:lstStyle/>
          <a:p>
            <a:pPr lvl="4">
              <a:buFont typeface="Georgia" pitchFamily="18" charset="0"/>
              <a:buNone/>
            </a:pPr>
            <a:r>
              <a:rPr lang="ru-RU" sz="2000" b="1" smtClean="0">
                <a:solidFill>
                  <a:srgbClr val="7C2104"/>
                </a:solidFill>
              </a:rPr>
              <a:t>Перспективный план развития кабинета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042988" y="1663700"/>
            <a:ext cx="770413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Учебный процесс:</a:t>
            </a:r>
          </a:p>
          <a:p>
            <a:r>
              <a:rPr lang="ru-RU" b="1"/>
              <a:t>Продолжить работу по накоплению:</a:t>
            </a:r>
            <a:endParaRPr lang="ru-RU"/>
          </a:p>
          <a:p>
            <a:pPr>
              <a:buFontTx/>
              <a:buChar char="•"/>
            </a:pPr>
            <a:r>
              <a:rPr lang="ru-RU"/>
              <a:t>материалов для  проведения школьных и районных олимпиад  по  математике;</a:t>
            </a:r>
            <a:r>
              <a:rPr lang="en-US"/>
              <a:t>   </a:t>
            </a:r>
            <a:r>
              <a:rPr lang="ru-RU"/>
              <a:t>карточек – заданий:</a:t>
            </a:r>
          </a:p>
          <a:p>
            <a:pPr>
              <a:buFontTx/>
              <a:buChar char="•"/>
            </a:pPr>
            <a:r>
              <a:rPr lang="ru-RU"/>
              <a:t>для дифференцированной работы с учащимися;</a:t>
            </a:r>
          </a:p>
          <a:p>
            <a:pPr>
              <a:buFontTx/>
              <a:buChar char="•"/>
            </a:pPr>
            <a:r>
              <a:rPr lang="ru-RU"/>
              <a:t>для проведения самостоятельных  и практических работ;</a:t>
            </a:r>
          </a:p>
          <a:p>
            <a:pPr>
              <a:buFontTx/>
              <a:buChar char="•"/>
            </a:pPr>
            <a:r>
              <a:rPr lang="ru-RU"/>
              <a:t>раздаточный материал для 5 – 11 классов;</a:t>
            </a:r>
          </a:p>
          <a:p>
            <a:pPr>
              <a:buFontTx/>
              <a:buChar char="•"/>
            </a:pPr>
            <a:r>
              <a:rPr lang="ru-RU"/>
              <a:t>размножить тесты для учащихся;</a:t>
            </a:r>
          </a:p>
          <a:p>
            <a:pPr>
              <a:buFontTx/>
              <a:buChar char="•"/>
            </a:pPr>
            <a:r>
              <a:rPr lang="ru-RU"/>
              <a:t>вовлекать учащихся в творческие работы с целью использования их в учебном    </a:t>
            </a:r>
          </a:p>
          <a:p>
            <a:pPr>
              <a:buFontTx/>
              <a:buChar char="•"/>
            </a:pPr>
            <a:r>
              <a:rPr lang="ru-RU"/>
              <a:t>процессе.</a:t>
            </a:r>
          </a:p>
          <a:p>
            <a:pPr algn="ctr"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chemeClr val="tx1"/>
              </a:solidFill>
              <a:effectLst/>
            </a:endParaRPr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>
          <a:xfrm>
            <a:off x="1143000" y="731838"/>
            <a:ext cx="7532688" cy="4784725"/>
          </a:xfrm>
        </p:spPr>
        <p:txBody>
          <a:bodyPr/>
          <a:lstStyle/>
          <a:p>
            <a:pPr lvl="4">
              <a:buFont typeface="Georgia" pitchFamily="18" charset="0"/>
              <a:buNone/>
            </a:pPr>
            <a:r>
              <a:rPr lang="ru-RU" sz="2000" b="1" smtClean="0">
                <a:solidFill>
                  <a:srgbClr val="7C2104"/>
                </a:solidFill>
              </a:rPr>
              <a:t>Перспективный план развития кабинета</a:t>
            </a:r>
          </a:p>
          <a:p>
            <a:pPr>
              <a:buFont typeface="Georgia" pitchFamily="18" charset="0"/>
              <a:buNone/>
            </a:pPr>
            <a:r>
              <a:rPr lang="ru-RU" b="1" smtClean="0"/>
              <a:t>Внеклассная работа:</a:t>
            </a:r>
            <a:endParaRPr lang="ru-RU" smtClean="0"/>
          </a:p>
          <a:p>
            <a:r>
              <a:rPr lang="ru-RU" smtClean="0"/>
              <a:t>разрабатывать и накапливать сценарии внеклассных мероприятий;</a:t>
            </a:r>
          </a:p>
          <a:p>
            <a:r>
              <a:rPr lang="ru-RU" smtClean="0"/>
              <a:t>проведение «Предметной недели»;</a:t>
            </a:r>
          </a:p>
          <a:p>
            <a:r>
              <a:rPr lang="ru-RU" smtClean="0"/>
              <a:t>участие в районной математической олимпиаде;</a:t>
            </a:r>
          </a:p>
          <a:p>
            <a:r>
              <a:rPr lang="ru-RU" smtClean="0"/>
              <a:t>участие учащихся в международном конкурсе – игре «Кенгуру – 201</a:t>
            </a:r>
            <a:r>
              <a:rPr lang="en-US" smtClean="0"/>
              <a:t>5</a:t>
            </a:r>
            <a:r>
              <a:rPr lang="ru-RU" smtClean="0"/>
              <a:t>»;</a:t>
            </a:r>
          </a:p>
          <a:p>
            <a:r>
              <a:rPr lang="ru-RU" smtClean="0"/>
              <a:t>участие в проектной и исследовательской деятельности.                                                              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chemeClr val="tx1"/>
              </a:solidFill>
              <a:effectLst/>
            </a:endParaRPr>
          </a:p>
        </p:txBody>
      </p:sp>
      <p:sp>
        <p:nvSpPr>
          <p:cNvPr id="51203" name="Rectangle 3"/>
          <p:cNvSpPr>
            <a:spLocks noGrp="1"/>
          </p:cNvSpPr>
          <p:nvPr>
            <p:ph type="body" idx="4294967295"/>
          </p:nvPr>
        </p:nvSpPr>
        <p:spPr>
          <a:xfrm>
            <a:off x="1116013" y="765175"/>
            <a:ext cx="7488237" cy="4824413"/>
          </a:xfrm>
        </p:spPr>
        <p:txBody>
          <a:bodyPr/>
          <a:lstStyle/>
          <a:p>
            <a:pPr lvl="4" algn="ctr">
              <a:buFont typeface="Georgia" pitchFamily="18" charset="0"/>
              <a:buNone/>
            </a:pPr>
            <a:r>
              <a:rPr lang="ru-RU" sz="2400" b="1" smtClean="0">
                <a:solidFill>
                  <a:srgbClr val="7C2104"/>
                </a:solidFill>
              </a:rPr>
              <a:t>Перспективный план развития</a:t>
            </a:r>
            <a:r>
              <a:rPr lang="en-US" sz="2400" b="1" smtClean="0">
                <a:solidFill>
                  <a:srgbClr val="7C2104"/>
                </a:solidFill>
              </a:rPr>
              <a:t> </a:t>
            </a:r>
            <a:r>
              <a:rPr lang="ru-RU" sz="2400" b="1" smtClean="0">
                <a:solidFill>
                  <a:srgbClr val="7C2104"/>
                </a:solidFill>
              </a:rPr>
              <a:t>кабинета</a:t>
            </a:r>
          </a:p>
          <a:p>
            <a:pPr>
              <a:buFont typeface="Georgia" pitchFamily="18" charset="0"/>
              <a:buNone/>
            </a:pPr>
            <a:r>
              <a:rPr lang="ru-RU" b="1" smtClean="0"/>
              <a:t>Методическая работа:</a:t>
            </a:r>
            <a:endParaRPr lang="ru-RU" smtClean="0"/>
          </a:p>
          <a:p>
            <a:r>
              <a:rPr lang="ru-RU" smtClean="0"/>
              <a:t>корректировка календарно – тематических планов;</a:t>
            </a:r>
          </a:p>
          <a:p>
            <a:r>
              <a:rPr lang="ru-RU" smtClean="0"/>
              <a:t>посещение уроков учителей математики, анализ уроков, беседы;</a:t>
            </a:r>
          </a:p>
          <a:p>
            <a:r>
              <a:rPr lang="ru-RU" smtClean="0"/>
              <a:t>пополнение медиатеки новыми электронными учебниками для использования на уроках и при подготовке к ним;</a:t>
            </a:r>
          </a:p>
          <a:p>
            <a:r>
              <a:rPr lang="ru-RU" smtClean="0"/>
              <a:t>разработка тестов, опорных конспектов.</a:t>
            </a:r>
          </a:p>
          <a:p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chemeClr val="tx1"/>
              </a:solidFill>
              <a:effectLst/>
            </a:endParaRPr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>
          <a:xfrm>
            <a:off x="1143000" y="731838"/>
            <a:ext cx="6400800" cy="5002212"/>
          </a:xfrm>
        </p:spPr>
        <p:txBody>
          <a:bodyPr/>
          <a:lstStyle/>
          <a:p>
            <a:pPr lvl="4" algn="ctr">
              <a:buFont typeface="Georgia" pitchFamily="18" charset="0"/>
              <a:buNone/>
            </a:pPr>
            <a:r>
              <a:rPr lang="ru-RU" sz="2400" b="1" smtClean="0">
                <a:solidFill>
                  <a:srgbClr val="7C2104"/>
                </a:solidFill>
              </a:rPr>
              <a:t>Перспективный план развития</a:t>
            </a:r>
            <a:r>
              <a:rPr lang="en-US" sz="2400" b="1" smtClean="0">
                <a:solidFill>
                  <a:srgbClr val="7C2104"/>
                </a:solidFill>
              </a:rPr>
              <a:t> </a:t>
            </a:r>
            <a:r>
              <a:rPr lang="ru-RU" sz="2400" b="1" smtClean="0">
                <a:solidFill>
                  <a:srgbClr val="7C2104"/>
                </a:solidFill>
              </a:rPr>
              <a:t>кабинета</a:t>
            </a:r>
          </a:p>
          <a:p>
            <a:pPr>
              <a:buFont typeface="Georgia" pitchFamily="18" charset="0"/>
              <a:buNone/>
            </a:pPr>
            <a:r>
              <a:rPr lang="ru-RU" b="1" smtClean="0"/>
              <a:t>Оформление кабинета:</a:t>
            </a:r>
            <a:endParaRPr lang="ru-RU" smtClean="0"/>
          </a:p>
          <a:p>
            <a:r>
              <a:rPr lang="ru-RU" smtClean="0"/>
              <a:t>обновление материалов на стенде «Готовимся к ГИА и ЕГЭ»;</a:t>
            </a:r>
          </a:p>
          <a:p>
            <a:r>
              <a:rPr lang="ru-RU" smtClean="0"/>
              <a:t>охрана труда на уроках математики и во внеурочное время:</a:t>
            </a:r>
          </a:p>
          <a:p>
            <a:r>
              <a:rPr lang="ru-RU" smtClean="0"/>
              <a:t>регулярно проводить инструктаж с учащимися по технике безопасности.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="ctr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428750"/>
            <a:ext cx="8229600" cy="4702175"/>
          </a:xfrm>
        </p:spPr>
        <p:txBody>
          <a:bodyPr/>
          <a:lstStyle/>
          <a:p>
            <a:pPr algn="ctr">
              <a:buFont typeface="Georgia" pitchFamily="18" charset="0"/>
              <a:buNone/>
              <a:defRPr/>
            </a:pPr>
            <a:r>
              <a:rPr lang="ru-RU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 здорово в нашем классе учиться!</a:t>
            </a:r>
          </a:p>
          <a:p>
            <a:pPr algn="ctr">
              <a:buFont typeface="Georgia" pitchFamily="18" charset="0"/>
              <a:buNone/>
              <a:defRPr/>
            </a:pPr>
            <a:r>
              <a:rPr lang="ru-RU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Больших успехов в нем можем добиться.</a:t>
            </a:r>
          </a:p>
          <a:p>
            <a:pPr algn="ctr">
              <a:buFont typeface="Georgia" pitchFamily="18" charset="0"/>
              <a:buNone/>
              <a:defRPr/>
            </a:pPr>
            <a:r>
              <a:rPr lang="ru-RU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Родной, замечательный наш кабинет!</a:t>
            </a:r>
          </a:p>
          <a:p>
            <a:pPr algn="ctr">
              <a:buFont typeface="Georgia" pitchFamily="18" charset="0"/>
              <a:buNone/>
              <a:defRPr/>
            </a:pPr>
            <a:r>
              <a:rPr lang="ru-RU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нас во всей школе тебя лучше нет!!!	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chemeClr val="tx1"/>
              </a:solidFill>
              <a:effectLst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type="body" idx="4294967295"/>
          </p:nvPr>
        </p:nvSpPr>
        <p:spPr>
          <a:xfrm>
            <a:off x="5435600" y="731838"/>
            <a:ext cx="3457575" cy="6126162"/>
          </a:xfrm>
        </p:spPr>
        <p:txBody>
          <a:bodyPr/>
          <a:lstStyle/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en-US" sz="2000" b="1" smtClean="0">
              <a:solidFill>
                <a:srgbClr val="7C2104"/>
              </a:solidFill>
            </a:endParaRP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ru-RU" sz="2000" b="1" smtClean="0">
                <a:solidFill>
                  <a:srgbClr val="7C2104"/>
                </a:solidFill>
              </a:rPr>
              <a:t>Цель работы кабинета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ru-RU" sz="2000" smtClean="0">
              <a:solidFill>
                <a:srgbClr val="7C2104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500" smtClean="0">
                <a:solidFill>
                  <a:schemeClr val="tx1"/>
                </a:solidFill>
              </a:rPr>
              <a:t>Обеспечение здоровьесберегающей, развивающей предметно-пространственной среды для обучающихся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en-US" sz="2000" b="1" smtClean="0">
              <a:solidFill>
                <a:srgbClr val="7C2104"/>
              </a:solidFill>
            </a:endParaRP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ru-RU" sz="2000" b="1" smtClean="0">
                <a:solidFill>
                  <a:srgbClr val="7C2104"/>
                </a:solidFill>
              </a:rPr>
              <a:t>Задачи деятельности:</a:t>
            </a:r>
          </a:p>
          <a:p>
            <a:pPr>
              <a:lnSpc>
                <a:spcPct val="80000"/>
              </a:lnSpc>
            </a:pPr>
            <a:endParaRPr lang="ru-RU" sz="2000" b="1" smtClean="0">
              <a:solidFill>
                <a:srgbClr val="7C2104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500" smtClean="0">
                <a:solidFill>
                  <a:schemeClr val="tx1"/>
                </a:solidFill>
              </a:rPr>
              <a:t>Создать комфортные санитарно-гигиенические условия, соответствующие возрастным особенностям учащихся;</a:t>
            </a:r>
          </a:p>
          <a:p>
            <a:pPr>
              <a:lnSpc>
                <a:spcPct val="80000"/>
              </a:lnSpc>
            </a:pPr>
            <a:r>
              <a:rPr lang="ru-RU" sz="1500" smtClean="0">
                <a:solidFill>
                  <a:schemeClr val="tx1"/>
                </a:solidFill>
              </a:rPr>
              <a:t>Организовать дидактическое сопровождение учебных занятий на основе дифференцирования и индивидуализации процесса обучения</a:t>
            </a:r>
          </a:p>
          <a:p>
            <a:pPr>
              <a:lnSpc>
                <a:spcPct val="80000"/>
              </a:lnSpc>
            </a:pPr>
            <a:endParaRPr lang="ru-RU" sz="1500" smtClean="0"/>
          </a:p>
        </p:txBody>
      </p:sp>
      <p:pic>
        <p:nvPicPr>
          <p:cNvPr id="10244" name="Picture 4" descr="IMG_16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16463" y="-7227888"/>
            <a:ext cx="5027613" cy="673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IMG_16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648200" y="-8915400"/>
            <a:ext cx="392588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IMG_169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3051175"/>
            <a:ext cx="5508625" cy="1029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79388" y="692150"/>
            <a:ext cx="7416800" cy="1512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Нормативная документация, регламентирующая функционирование кабинета математики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750" y="2349500"/>
            <a:ext cx="7561263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Соответствие учебно-методического комплекта по математике требованиям стандарта образования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750" y="3644900"/>
            <a:ext cx="7864475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Обеспеченность учащихся комплектом типовых заданий тестов, контрольных работ и т. д.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4213" y="4724400"/>
            <a:ext cx="8077200" cy="64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Методическая работа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5650" y="5516563"/>
            <a:ext cx="8388350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Внеурочная деятельность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4584700"/>
            <a:ext cx="227965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08912" cy="114300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i="1" dirty="0" smtClean="0">
                <a:solidFill>
                  <a:srgbClr val="0000CC"/>
                </a:solidFill>
              </a:rPr>
              <a:t>ДОБРО ПОЖАЛОВАТЬ В КАБИНЕТ МАТЕМАТИКИ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388" y="1412875"/>
            <a:ext cx="8507412" cy="47132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b="1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C00000"/>
                </a:solidFill>
              </a:rPr>
              <a:t>- ЦЕНТР УЧЕБНОЙ РАБОТЫ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C00000"/>
                </a:solidFill>
              </a:rPr>
              <a:t>- ЦЕНТР ВНЕКЛАССНОЙ РАБОТЫ ПО ПРЕДМЕТУ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C00000"/>
                </a:solidFill>
              </a:rPr>
              <a:t>- ЦЕНТР ВОСПИТАТЕЛЬНОЙ РАБОТЫ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C00000"/>
                </a:solidFill>
              </a:rPr>
              <a:t>- ЦЕНТР ОБЩЕСТВЕННОЙ ЖИЗНИ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C00000"/>
                </a:solidFill>
              </a:rPr>
              <a:t>- ЦЕНТР МЕТОДИЧЕСКОЙ  ЖИЗНИ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400" b="1" smtClean="0">
                <a:solidFill>
                  <a:srgbClr val="C00000"/>
                </a:solidFill>
              </a:rPr>
              <a:t>ЦЕНТР ЭСТЕТИКИ,   КОМФОРТА, УДОБСТВА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400" b="1" smtClean="0">
                <a:solidFill>
                  <a:srgbClr val="C00000"/>
                </a:solidFill>
              </a:rPr>
              <a:t>ЦЕНТР БЕЗОПАСНОСТИ И ОХРАНЫ ТРУДА</a:t>
            </a:r>
          </a:p>
          <a:p>
            <a:pPr eaLnBrk="1" hangingPunct="1"/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1373188"/>
            <a:ext cx="4605338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Эффект перелистывающейся книги</a:t>
            </a:r>
            <a:br>
              <a:rPr lang="ru-RU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</a:br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/>
            </a:r>
            <a:b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</a:b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Автор:</a:t>
            </a:r>
            <a:b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</a:b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учитель информатики </a:t>
            </a:r>
            <a:b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</a:b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МОУ Лицей №6 Попова С.Г.</a:t>
            </a:r>
            <a:b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</a:b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/>
            </a:r>
            <a:b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</a:br>
            <a:r>
              <a:rPr lang="ru-RU" sz="24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Начало: по щелчку</a:t>
            </a:r>
            <a:r>
              <a:rPr lang="ru-RU" sz="34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 </a:t>
            </a: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4532313" y="176213"/>
            <a:ext cx="4573587" cy="6648450"/>
          </a:xfrm>
          <a:prstGeom prst="wave">
            <a:avLst>
              <a:gd name="adj1" fmla="val 2685"/>
              <a:gd name="adj2" fmla="val 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pitchFamily="34" charset="0"/>
            </a:endParaRPr>
          </a:p>
        </p:txBody>
      </p:sp>
      <p:sp>
        <p:nvSpPr>
          <p:cNvPr id="13316" name="AutoShape 4" descr="PAPER12S"/>
          <p:cNvSpPr>
            <a:spLocks noChangeArrowheads="1"/>
          </p:cNvSpPr>
          <p:nvPr/>
        </p:nvSpPr>
        <p:spPr bwMode="auto">
          <a:xfrm>
            <a:off x="4532313" y="185738"/>
            <a:ext cx="4538662" cy="6602412"/>
          </a:xfrm>
          <a:prstGeom prst="wave">
            <a:avLst>
              <a:gd name="adj1" fmla="val 2685"/>
              <a:gd name="adj2" fmla="val 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pitchFamily="34" charset="0"/>
            </a:endParaRPr>
          </a:p>
        </p:txBody>
      </p:sp>
      <p:sp>
        <p:nvSpPr>
          <p:cNvPr id="13317" name="AutoShape 5" descr="PAPER12S"/>
          <p:cNvSpPr>
            <a:spLocks noChangeArrowheads="1"/>
          </p:cNvSpPr>
          <p:nvPr/>
        </p:nvSpPr>
        <p:spPr bwMode="auto">
          <a:xfrm>
            <a:off x="4530725" y="209550"/>
            <a:ext cx="4505325" cy="6530975"/>
          </a:xfrm>
          <a:prstGeom prst="wave">
            <a:avLst>
              <a:gd name="adj1" fmla="val 2685"/>
              <a:gd name="adj2" fmla="val 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pitchFamily="34" charset="0"/>
            </a:endParaRPr>
          </a:p>
        </p:txBody>
      </p:sp>
      <p:sp>
        <p:nvSpPr>
          <p:cNvPr id="13318" name="AutoShape 6" descr="PAPER12S"/>
          <p:cNvSpPr>
            <a:spLocks noChangeArrowheads="1"/>
          </p:cNvSpPr>
          <p:nvPr/>
        </p:nvSpPr>
        <p:spPr bwMode="auto">
          <a:xfrm>
            <a:off x="4532313" y="209550"/>
            <a:ext cx="4470400" cy="6491288"/>
          </a:xfrm>
          <a:prstGeom prst="wave">
            <a:avLst>
              <a:gd name="adj1" fmla="val 2685"/>
              <a:gd name="adj2" fmla="val 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pitchFamily="34" charset="0"/>
            </a:endParaRP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4532313" y="227013"/>
            <a:ext cx="4435475" cy="6419850"/>
          </a:xfrm>
          <a:prstGeom prst="wave">
            <a:avLst>
              <a:gd name="adj1" fmla="val 2685"/>
              <a:gd name="adj2" fmla="val 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pitchFamily="34" charset="0"/>
            </a:endParaRPr>
          </a:p>
        </p:txBody>
      </p:sp>
      <p:sp>
        <p:nvSpPr>
          <p:cNvPr id="13320" name="AutoShape 8" descr="TILE17"/>
          <p:cNvSpPr>
            <a:spLocks noChangeArrowheads="1"/>
          </p:cNvSpPr>
          <p:nvPr/>
        </p:nvSpPr>
        <p:spPr bwMode="auto">
          <a:xfrm flipH="1">
            <a:off x="122238" y="261938"/>
            <a:ext cx="4394200" cy="6435725"/>
          </a:xfrm>
          <a:prstGeom prst="wave">
            <a:avLst>
              <a:gd name="adj1" fmla="val 2685"/>
              <a:gd name="adj2" fmla="val 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pitchFamily="34" charset="0"/>
            </a:endParaRPr>
          </a:p>
        </p:txBody>
      </p:sp>
      <p:grpSp>
        <p:nvGrpSpPr>
          <p:cNvPr id="13321" name="Group 9"/>
          <p:cNvGrpSpPr>
            <a:grpSpLocks/>
          </p:cNvGrpSpPr>
          <p:nvPr/>
        </p:nvGrpSpPr>
        <p:grpSpPr bwMode="auto">
          <a:xfrm>
            <a:off x="179388" y="303213"/>
            <a:ext cx="4344987" cy="6340475"/>
            <a:chOff x="113" y="191"/>
            <a:chExt cx="2737" cy="3994"/>
          </a:xfrm>
        </p:grpSpPr>
        <p:sp>
          <p:nvSpPr>
            <p:cNvPr id="13331" name="AutoShape 10"/>
            <p:cNvSpPr>
              <a:spLocks noChangeArrowheads="1"/>
            </p:cNvSpPr>
            <p:nvPr/>
          </p:nvSpPr>
          <p:spPr bwMode="auto">
            <a:xfrm flipH="1">
              <a:off x="113" y="191"/>
              <a:ext cx="2737" cy="3994"/>
            </a:xfrm>
            <a:prstGeom prst="wave">
              <a:avLst>
                <a:gd name="adj1" fmla="val 2685"/>
                <a:gd name="adj2" fmla="val 0"/>
              </a:avLst>
            </a:prstGeom>
            <a:blipFill dpi="0" rotWithShape="1">
              <a:blip r:embed="rId5"/>
              <a:srcRect/>
              <a:tile tx="0" ty="0" sx="100000" sy="100000" flip="none" algn="tl"/>
            </a:blip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cs typeface="Arial" pitchFamily="34" charset="0"/>
              </a:endParaRPr>
            </a:p>
          </p:txBody>
        </p:sp>
        <p:sp>
          <p:nvSpPr>
            <p:cNvPr id="13332" name="Rectangle 11"/>
            <p:cNvSpPr>
              <a:spLocks noChangeArrowheads="1"/>
            </p:cNvSpPr>
            <p:nvPr/>
          </p:nvSpPr>
          <p:spPr bwMode="auto">
            <a:xfrm>
              <a:off x="279" y="865"/>
              <a:ext cx="2367" cy="1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buClr>
                  <a:srgbClr val="993300"/>
                </a:buClr>
                <a:buFont typeface="Wingdings" pitchFamily="2" charset="2"/>
                <a:buNone/>
              </a:pPr>
              <a:r>
                <a:rPr lang="ru-RU" sz="2800" b="1">
                  <a:latin typeface="Courier New" pitchFamily="49" charset="0"/>
                  <a:cs typeface="Arial" pitchFamily="34" charset="0"/>
                </a:rPr>
                <a:t>На страницах могут быть размещены </a:t>
              </a:r>
            </a:p>
            <a:p>
              <a:pPr algn="ctr">
                <a:lnSpc>
                  <a:spcPct val="90000"/>
                </a:lnSpc>
                <a:buClr>
                  <a:srgbClr val="993300"/>
                </a:buClr>
                <a:buFont typeface="Wingdings" pitchFamily="2" charset="2"/>
                <a:buNone/>
              </a:pPr>
              <a:r>
                <a:rPr lang="ru-RU" sz="2800" b="1">
                  <a:latin typeface="Courier New" pitchFamily="49" charset="0"/>
                  <a:cs typeface="Arial" pitchFamily="34" charset="0"/>
                </a:rPr>
                <a:t>текст, </a:t>
              </a:r>
            </a:p>
            <a:p>
              <a:pPr algn="ctr">
                <a:lnSpc>
                  <a:spcPct val="90000"/>
                </a:lnSpc>
                <a:buClr>
                  <a:srgbClr val="993300"/>
                </a:buClr>
                <a:buFont typeface="Wingdings" pitchFamily="2" charset="2"/>
                <a:buNone/>
              </a:pPr>
              <a:r>
                <a:rPr lang="ru-RU" sz="2800" b="1">
                  <a:latin typeface="Courier New" pitchFamily="49" charset="0"/>
                  <a:cs typeface="Arial" pitchFamily="34" charset="0"/>
                </a:rPr>
                <a:t>списки, гиперссылки,</a:t>
              </a:r>
            </a:p>
            <a:p>
              <a:pPr algn="ctr">
                <a:lnSpc>
                  <a:spcPct val="90000"/>
                </a:lnSpc>
                <a:buClr>
                  <a:srgbClr val="993300"/>
                </a:buClr>
                <a:buFont typeface="Wingdings" pitchFamily="2" charset="2"/>
                <a:buNone/>
              </a:pPr>
              <a:r>
                <a:rPr lang="ru-RU" sz="2800" b="1">
                  <a:latin typeface="Courier New" pitchFamily="49" charset="0"/>
                  <a:cs typeface="Arial" pitchFamily="34" charset="0"/>
                </a:rPr>
                <a:t>графические изображения,</a:t>
              </a:r>
            </a:p>
            <a:p>
              <a:pPr algn="ctr">
                <a:lnSpc>
                  <a:spcPct val="90000"/>
                </a:lnSpc>
                <a:buClr>
                  <a:srgbClr val="993300"/>
                </a:buClr>
                <a:buFont typeface="Wingdings" pitchFamily="2" charset="2"/>
                <a:buNone/>
              </a:pPr>
              <a:r>
                <a:rPr lang="ru-RU" sz="2800" b="1">
                  <a:latin typeface="Courier New" pitchFamily="49" charset="0"/>
                  <a:cs typeface="Arial" pitchFamily="34" charset="0"/>
                </a:rPr>
                <a:t>видео и звук.</a:t>
              </a:r>
            </a:p>
            <a:p>
              <a:pPr algn="ctr">
                <a:lnSpc>
                  <a:spcPct val="90000"/>
                </a:lnSpc>
                <a:buClr>
                  <a:srgbClr val="993300"/>
                </a:buClr>
                <a:buFont typeface="Wingdings" pitchFamily="2" charset="2"/>
                <a:buNone/>
              </a:pPr>
              <a:endParaRPr lang="ru-RU" sz="2800" b="1">
                <a:latin typeface="Courier New" pitchFamily="49" charset="0"/>
                <a:cs typeface="Arial" pitchFamily="34" charset="0"/>
              </a:endParaRPr>
            </a:p>
          </p:txBody>
        </p:sp>
      </p:grpSp>
      <p:sp>
        <p:nvSpPr>
          <p:cNvPr id="13322" name="AutoShape 52" descr="к"/>
          <p:cNvSpPr>
            <a:spLocks noChangeArrowheads="1"/>
          </p:cNvSpPr>
          <p:nvPr/>
        </p:nvSpPr>
        <p:spPr bwMode="auto">
          <a:xfrm>
            <a:off x="4548188" y="273050"/>
            <a:ext cx="4421187" cy="6364288"/>
          </a:xfrm>
          <a:prstGeom prst="wave">
            <a:avLst>
              <a:gd name="adj1" fmla="val 2685"/>
              <a:gd name="adj2" fmla="val 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pitchFamily="34" charset="0"/>
            </a:endParaRPr>
          </a:p>
        </p:txBody>
      </p:sp>
      <p:sp>
        <p:nvSpPr>
          <p:cNvPr id="13323" name="AutoShape 12" descr="к"/>
          <p:cNvSpPr>
            <a:spLocks noChangeArrowheads="1"/>
          </p:cNvSpPr>
          <p:nvPr/>
        </p:nvSpPr>
        <p:spPr bwMode="auto">
          <a:xfrm>
            <a:off x="4562475" y="241300"/>
            <a:ext cx="4421188" cy="6364288"/>
          </a:xfrm>
          <a:prstGeom prst="wave">
            <a:avLst>
              <a:gd name="adj1" fmla="val 2685"/>
              <a:gd name="adj2" fmla="val 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pitchFamily="34" charset="0"/>
            </a:endParaRPr>
          </a:p>
        </p:txBody>
      </p:sp>
      <p:sp>
        <p:nvSpPr>
          <p:cNvPr id="13324" name="AutoShape 49"/>
          <p:cNvSpPr>
            <a:spLocks noChangeArrowheads="1"/>
          </p:cNvSpPr>
          <p:nvPr/>
        </p:nvSpPr>
        <p:spPr bwMode="auto">
          <a:xfrm flipH="1">
            <a:off x="285750" y="214313"/>
            <a:ext cx="4259263" cy="6234112"/>
          </a:xfrm>
          <a:prstGeom prst="wave">
            <a:avLst>
              <a:gd name="adj1" fmla="val 2685"/>
              <a:gd name="adj2" fmla="val 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3325" name="Picture 23" descr="скрепк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64013" y="446088"/>
            <a:ext cx="96202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6" name="Прямоугольник 3"/>
          <p:cNvSpPr>
            <a:spLocks noChangeArrowheads="1"/>
          </p:cNvSpPr>
          <p:nvPr/>
        </p:nvSpPr>
        <p:spPr bwMode="auto">
          <a:xfrm>
            <a:off x="357188" y="642938"/>
            <a:ext cx="40719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  <a:cs typeface="Arial" pitchFamily="34" charset="0"/>
              </a:rPr>
              <a:t>Нормативная документация, регламентирующая функционирование кабинета математики</a:t>
            </a:r>
          </a:p>
        </p:txBody>
      </p:sp>
      <p:sp>
        <p:nvSpPr>
          <p:cNvPr id="13327" name="TextBox 17"/>
          <p:cNvSpPr txBox="1">
            <a:spLocks noChangeArrowheads="1"/>
          </p:cNvSpPr>
          <p:nvPr/>
        </p:nvSpPr>
        <p:spPr bwMode="auto">
          <a:xfrm>
            <a:off x="285750" y="2714625"/>
            <a:ext cx="3786188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Выписка из приказа №131 от </a:t>
            </a:r>
            <a:r>
              <a:rPr lang="en-US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01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.0</a:t>
            </a:r>
            <a:r>
              <a:rPr lang="en-US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.19</a:t>
            </a:r>
            <a:r>
              <a:rPr lang="en-US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95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года </a:t>
            </a:r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 открытии кабинета математики</a:t>
            </a:r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Выписка из приказа № 78 от 30.08.</a:t>
            </a:r>
            <a:r>
              <a:rPr lang="en-US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2014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года </a:t>
            </a:r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назначении заведующих учебными кабинетами в 201</a:t>
            </a:r>
            <a:r>
              <a:rPr lang="en-US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/201</a:t>
            </a:r>
            <a:r>
              <a:rPr lang="en-US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учебном году</a:t>
            </a:r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 </a:t>
            </a:r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разрешение на проведение занятий в кабинете математики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Положение о предметном кабинете МБОУ</a:t>
            </a:r>
            <a:r>
              <a:rPr lang="en-US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«Татарская гимназия №15»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28" name="Rectangle 1"/>
          <p:cNvSpPr>
            <a:spLocks noChangeArrowheads="1"/>
          </p:cNvSpPr>
          <p:nvPr/>
        </p:nvSpPr>
        <p:spPr bwMode="auto">
          <a:xfrm>
            <a:off x="5072063" y="1220788"/>
            <a:ext cx="3808412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buFontTx/>
              <a:buChar char="•"/>
            </a:pPr>
            <a:r>
              <a:rPr lang="ru-RU">
                <a:latin typeface="Times New Roman" pitchFamily="18" charset="0"/>
                <a:cs typeface="Arial" pitchFamily="34" charset="0"/>
              </a:rPr>
              <a:t>Должностная инструкция заведующего учебным кабинетом математики</a:t>
            </a:r>
            <a:endParaRPr lang="ru-RU">
              <a:cs typeface="Arial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>
                <a:latin typeface="Times New Roman" pitchFamily="18" charset="0"/>
                <a:cs typeface="Arial" pitchFamily="34" charset="0"/>
              </a:rPr>
              <a:t>Должностная инструкция по охране труда заведующего учебным кабинетом математики</a:t>
            </a:r>
            <a:endParaRPr lang="ru-RU">
              <a:cs typeface="Arial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>
                <a:latin typeface="Times New Roman" pitchFamily="18" charset="0"/>
                <a:cs typeface="Arial" pitchFamily="34" charset="0"/>
              </a:rPr>
              <a:t>Правила пользования учебным кабинетом</a:t>
            </a:r>
            <a:endParaRPr lang="ru-RU">
              <a:cs typeface="Arial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>
                <a:latin typeface="Times New Roman" pitchFamily="18" charset="0"/>
                <a:cs typeface="Arial" pitchFamily="34" charset="0"/>
              </a:rPr>
              <a:t>Правила охраны труда при работе в кабинете математики</a:t>
            </a:r>
            <a:endParaRPr lang="ru-RU">
              <a:cs typeface="Arial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>
                <a:latin typeface="Times New Roman" pitchFamily="18" charset="0"/>
                <a:cs typeface="Arial" pitchFamily="34" charset="0"/>
              </a:rPr>
              <a:t>Паспорт кабинета математик</a:t>
            </a:r>
          </a:p>
          <a:p>
            <a:pPr algn="just" eaLnBrk="0" hangingPunct="0">
              <a:buFontTx/>
              <a:buChar char="•"/>
            </a:pPr>
            <a:r>
              <a:rPr lang="ru-RU">
                <a:latin typeface="Times New Roman" pitchFamily="18" charset="0"/>
                <a:cs typeface="Arial" pitchFamily="34" charset="0"/>
              </a:rPr>
              <a:t>Инвентарная ведомость на технические средства обучения</a:t>
            </a:r>
            <a:endParaRPr lang="ru-RU">
              <a:cs typeface="Arial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>
                <a:latin typeface="Times New Roman" pitchFamily="18" charset="0"/>
                <a:cs typeface="Arial" pitchFamily="34" charset="0"/>
              </a:rPr>
              <a:t> Выписка из книги учёта учебно-материальной базы МБОУ «Татарская гимнаэия №15»</a:t>
            </a:r>
            <a:endParaRPr lang="ru-RU">
              <a:cs typeface="Arial" pitchFamily="34" charset="0"/>
            </a:endParaRPr>
          </a:p>
        </p:txBody>
      </p:sp>
      <p:sp>
        <p:nvSpPr>
          <p:cNvPr id="13329" name="TextBox 6"/>
          <p:cNvSpPr txBox="1">
            <a:spLocks noChangeArrowheads="1"/>
          </p:cNvSpPr>
          <p:nvPr/>
        </p:nvSpPr>
        <p:spPr bwMode="auto">
          <a:xfrm>
            <a:off x="428625" y="2000250"/>
            <a:ext cx="3643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i="1">
                <a:latin typeface="Times New Roman" pitchFamily="18" charset="0"/>
                <a:cs typeface="Times New Roman" pitchFamily="18" charset="0"/>
              </a:rPr>
              <a:t>Инструкции по охране труда для учителей и учащихся </a:t>
            </a:r>
          </a:p>
        </p:txBody>
      </p:sp>
      <p:sp>
        <p:nvSpPr>
          <p:cNvPr id="13330" name="Rectangle 20"/>
          <p:cNvSpPr>
            <a:spLocks noChangeArrowheads="1"/>
          </p:cNvSpPr>
          <p:nvPr/>
        </p:nvSpPr>
        <p:spPr bwMode="auto">
          <a:xfrm flipH="1">
            <a:off x="3230563" y="3246438"/>
            <a:ext cx="117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2" name="Text Box 4"/>
          <p:cNvSpPr txBox="1">
            <a:spLocks noChangeArrowheads="1"/>
          </p:cNvSpPr>
          <p:nvPr/>
        </p:nvSpPr>
        <p:spPr bwMode="auto">
          <a:xfrm>
            <a:off x="323850" y="620713"/>
            <a:ext cx="8496300" cy="638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Акт разрешения</a:t>
            </a:r>
          </a:p>
          <a:p>
            <a:pPr marL="342900" indent="-342900"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на проведение занятий по математике</a:t>
            </a:r>
          </a:p>
          <a:p>
            <a:pPr marL="342900" indent="-342900"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в кабинете №25 гимназии №15</a:t>
            </a:r>
          </a:p>
          <a:p>
            <a:pPr marL="342900" indent="-342900" algn="ctr">
              <a:lnSpc>
                <a:spcPct val="50000"/>
              </a:lnSpc>
              <a:spcBef>
                <a:spcPct val="50000"/>
              </a:spcBef>
              <a:defRPr/>
            </a:pPr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42900" indent="-342900">
              <a:lnSpc>
                <a:spcPct val="30000"/>
              </a:lnSpc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1"/>
                </a:solidFill>
                <a:latin typeface="Tahoma" pitchFamily="34" charset="0"/>
              </a:rPr>
              <a:t>Мы нижеподписавшиеся: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dirty="0">
                <a:solidFill>
                  <a:schemeClr val="accent1"/>
                </a:solidFill>
                <a:latin typeface="Tahoma" pitchFamily="34" charset="0"/>
              </a:rPr>
              <a:t>Зам. директора по УР Садыкова </a:t>
            </a:r>
            <a:r>
              <a:rPr lang="ru-RU" dirty="0" err="1">
                <a:solidFill>
                  <a:schemeClr val="accent1"/>
                </a:solidFill>
                <a:latin typeface="Tahoma" pitchFamily="34" charset="0"/>
              </a:rPr>
              <a:t>Фердина</a:t>
            </a:r>
            <a:r>
              <a:rPr lang="ru-RU" dirty="0">
                <a:solidFill>
                  <a:schemeClr val="accent1"/>
                </a:solidFill>
                <a:latin typeface="Tahoma" pitchFamily="34" charset="0"/>
              </a:rPr>
              <a:t> Сафиулловна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dirty="0">
                <a:solidFill>
                  <a:schemeClr val="accent1"/>
                </a:solidFill>
                <a:latin typeface="Tahoma" pitchFamily="34" charset="0"/>
              </a:rPr>
              <a:t>Медсестра Кильдеева Аниса </a:t>
            </a:r>
            <a:r>
              <a:rPr lang="ru-RU" dirty="0" err="1">
                <a:solidFill>
                  <a:schemeClr val="accent1"/>
                </a:solidFill>
                <a:latin typeface="Tahoma" pitchFamily="34" charset="0"/>
              </a:rPr>
              <a:t>Нугманова</a:t>
            </a:r>
            <a:endParaRPr lang="ru-RU" dirty="0">
              <a:solidFill>
                <a:schemeClr val="accent1"/>
              </a:solidFill>
              <a:latin typeface="Tahoma" pitchFamily="34" charset="0"/>
            </a:endParaRPr>
          </a:p>
          <a:p>
            <a:pPr marL="342900" indent="-342900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dirty="0">
                <a:solidFill>
                  <a:schemeClr val="accent1"/>
                </a:solidFill>
                <a:latin typeface="Tahoma" pitchFamily="34" charset="0"/>
              </a:rPr>
              <a:t>Председатель профкома </a:t>
            </a:r>
            <a:r>
              <a:rPr lang="ru-RU" dirty="0" err="1">
                <a:solidFill>
                  <a:schemeClr val="accent1"/>
                </a:solidFill>
                <a:latin typeface="Tahoma" pitchFamily="34" charset="0"/>
              </a:rPr>
              <a:t>Шарафутдинова</a:t>
            </a:r>
            <a:r>
              <a:rPr lang="ru-RU" dirty="0">
                <a:solidFill>
                  <a:schemeClr val="accent1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ahoma" pitchFamily="34" charset="0"/>
              </a:rPr>
              <a:t>Юлдуз</a:t>
            </a:r>
            <a:r>
              <a:rPr lang="ru-RU" dirty="0">
                <a:solidFill>
                  <a:schemeClr val="accent1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ahoma" pitchFamily="34" charset="0"/>
              </a:rPr>
              <a:t>Зуфаровна</a:t>
            </a:r>
            <a:endParaRPr lang="ru-RU" dirty="0">
              <a:solidFill>
                <a:schemeClr val="accent1"/>
              </a:solidFill>
              <a:latin typeface="Tahoma" pitchFamily="34" charset="0"/>
            </a:endParaRPr>
          </a:p>
          <a:p>
            <a:pPr marL="342900" indent="-342900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dirty="0">
                <a:solidFill>
                  <a:schemeClr val="accent1"/>
                </a:solidFill>
                <a:latin typeface="Tahoma" pitchFamily="34" charset="0"/>
              </a:rPr>
              <a:t>Учитель математики Кириллова Елизавета Александровна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1"/>
                </a:solidFill>
                <a:latin typeface="Tahoma" pitchFamily="34" charset="0"/>
              </a:rPr>
              <a:t>	Составлен настоящий акт в том, что:</a:t>
            </a:r>
          </a:p>
          <a:p>
            <a:pPr marL="342900" indent="-342900" algn="just">
              <a:lnSpc>
                <a:spcPct val="5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ru-RU" dirty="0">
                <a:solidFill>
                  <a:schemeClr val="accent1"/>
                </a:solidFill>
                <a:latin typeface="Tahoma" pitchFamily="34" charset="0"/>
              </a:rPr>
              <a:t>В кабинете для учащихся организовать рабочие места, </a:t>
            </a:r>
          </a:p>
          <a:p>
            <a:pPr marL="342900" indent="-342900" algn="just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dirty="0">
                <a:solidFill>
                  <a:schemeClr val="accent1"/>
                </a:solidFill>
                <a:latin typeface="Tahoma" pitchFamily="34" charset="0"/>
              </a:rPr>
              <a:t>	которые  соответствуют нормам охраны труда, правилам </a:t>
            </a:r>
          </a:p>
          <a:p>
            <a:pPr marL="342900" indent="-342900" algn="just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dirty="0">
                <a:solidFill>
                  <a:schemeClr val="accent1"/>
                </a:solidFill>
                <a:latin typeface="Tahoma" pitchFamily="34" charset="0"/>
              </a:rPr>
              <a:t>	техники безопасности и производственной санитарии.</a:t>
            </a:r>
          </a:p>
          <a:p>
            <a:pPr marL="342900" indent="-342900" algn="just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dirty="0">
                <a:solidFill>
                  <a:schemeClr val="accent1"/>
                </a:solidFill>
                <a:latin typeface="Tahoma" pitchFamily="34" charset="0"/>
              </a:rPr>
              <a:t>2. Зав. кабинетом Кириллова Елизавета Александровна прошла</a:t>
            </a:r>
          </a:p>
          <a:p>
            <a:pPr marL="342900" indent="-342900" algn="just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dirty="0">
                <a:solidFill>
                  <a:schemeClr val="accent1"/>
                </a:solidFill>
                <a:latin typeface="Tahoma" pitchFamily="34" charset="0"/>
              </a:rPr>
              <a:t>     обучение и приказ знаний по безопасности организации </a:t>
            </a:r>
          </a:p>
          <a:p>
            <a:pPr marL="342900" indent="-342900" algn="just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dirty="0">
                <a:solidFill>
                  <a:schemeClr val="accent1"/>
                </a:solidFill>
                <a:latin typeface="Tahoma" pitchFamily="34" charset="0"/>
              </a:rPr>
              <a:t>	работ в данном кабинете математики.</a:t>
            </a:r>
          </a:p>
          <a:p>
            <a:pPr marL="342900" indent="-342900" algn="just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dirty="0">
                <a:solidFill>
                  <a:schemeClr val="accent1"/>
                </a:solidFill>
                <a:latin typeface="Tahoma" pitchFamily="34" charset="0"/>
              </a:rPr>
              <a:t>3. Инструкции по технике безопасности имеются.</a:t>
            </a:r>
          </a:p>
          <a:p>
            <a:pPr marL="342900" indent="-342900" algn="just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dirty="0">
                <a:solidFill>
                  <a:schemeClr val="accent1"/>
                </a:solidFill>
                <a:latin typeface="Tahoma" pitchFamily="34" charset="0"/>
              </a:rPr>
              <a:t>4. Цветы, растения, содержащие ядовитые вещества, отсутствуют</a:t>
            </a:r>
            <a:r>
              <a:rPr lang="ru-RU" b="1" dirty="0">
                <a:solidFill>
                  <a:schemeClr val="accent1"/>
                </a:solidFill>
                <a:latin typeface="Tahoma" pitchFamily="34" charset="0"/>
              </a:rPr>
              <a:t>.</a:t>
            </a:r>
          </a:p>
          <a:p>
            <a:pPr marL="342900" indent="-342900">
              <a:lnSpc>
                <a:spcPct val="60000"/>
              </a:lnSpc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1"/>
                </a:solidFill>
                <a:latin typeface="Tahoma" pitchFamily="34" charset="0"/>
              </a:rPr>
              <a:t>Председатель комиссии                                             Ф. Ф. Харисов</a:t>
            </a:r>
          </a:p>
          <a:p>
            <a:pPr marL="342900" indent="-342900">
              <a:lnSpc>
                <a:spcPct val="60000"/>
              </a:lnSpc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1"/>
                </a:solidFill>
                <a:latin typeface="Tahoma" pitchFamily="34" charset="0"/>
              </a:rPr>
              <a:t>Члены комиссии                                                           Л. В. </a:t>
            </a:r>
            <a:r>
              <a:rPr lang="ru-RU" b="1" dirty="0" err="1">
                <a:solidFill>
                  <a:schemeClr val="accent1"/>
                </a:solidFill>
                <a:latin typeface="Tahoma" pitchFamily="34" charset="0"/>
              </a:rPr>
              <a:t>Гаязова</a:t>
            </a:r>
            <a:endParaRPr lang="ru-RU" b="1" dirty="0">
              <a:solidFill>
                <a:schemeClr val="accent1"/>
              </a:solidFill>
              <a:latin typeface="Tahoma" pitchFamily="34" charset="0"/>
            </a:endParaRPr>
          </a:p>
          <a:p>
            <a:pPr marL="342900" indent="-342900">
              <a:lnSpc>
                <a:spcPct val="60000"/>
              </a:lnSpc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1"/>
                </a:solidFill>
                <a:latin typeface="Tahoma" pitchFamily="34" charset="0"/>
              </a:rPr>
              <a:t>                                                                                         </a:t>
            </a:r>
            <a:r>
              <a:rPr lang="ru-RU" b="1" dirty="0" err="1">
                <a:solidFill>
                  <a:schemeClr val="accent1"/>
                </a:solidFill>
                <a:latin typeface="Tahoma" pitchFamily="34" charset="0"/>
              </a:rPr>
              <a:t>Г.Р.Нотфуллина</a:t>
            </a:r>
            <a:endParaRPr lang="ru-RU" b="1" dirty="0">
              <a:solidFill>
                <a:schemeClr val="accent1"/>
              </a:solidFill>
              <a:latin typeface="Tahoma" pitchFamily="34" charset="0"/>
            </a:endParaRPr>
          </a:p>
          <a:p>
            <a:pPr marL="342900" indent="-342900">
              <a:lnSpc>
                <a:spcPct val="60000"/>
              </a:lnSpc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1"/>
                </a:solidFill>
                <a:latin typeface="Tahoma" pitchFamily="34" charset="0"/>
              </a:rPr>
              <a:t>                                                                                         Ф. Б. </a:t>
            </a:r>
            <a:r>
              <a:rPr lang="ru-RU" b="1" dirty="0" err="1">
                <a:solidFill>
                  <a:schemeClr val="accent1"/>
                </a:solidFill>
                <a:latin typeface="Tahoma" pitchFamily="34" charset="0"/>
              </a:rPr>
              <a:t>Яруллина</a:t>
            </a:r>
            <a:r>
              <a:rPr lang="ru-RU" b="1" dirty="0">
                <a:solidFill>
                  <a:schemeClr val="bg2"/>
                </a:solidFill>
                <a:latin typeface="Tahoma" pitchFamily="34" charset="0"/>
              </a:rPr>
              <a:t>          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1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1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1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1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1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1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1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1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1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1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1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1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1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1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1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1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1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1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1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1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17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17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17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17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17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17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17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17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17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17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17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17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17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17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17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17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17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17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17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17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17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17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17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17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17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17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17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17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17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17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17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17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17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17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17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173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173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173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173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173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173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173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173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173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173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173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173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173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173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173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173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173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173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173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173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173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173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173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0173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0173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173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173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0173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0173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0173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0173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0173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0173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0173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0173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0173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0173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0173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0173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173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874</TotalTime>
  <Words>2633</Words>
  <Application>Microsoft Office PowerPoint</Application>
  <PresentationFormat>Экран (4:3)</PresentationFormat>
  <Paragraphs>375</Paragraphs>
  <Slides>48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9" baseType="lpstr">
      <vt:lpstr>Arial</vt:lpstr>
      <vt:lpstr>Arial Black</vt:lpstr>
      <vt:lpstr>Georgia</vt:lpstr>
      <vt:lpstr>Calibri</vt:lpstr>
      <vt:lpstr>Courier New</vt:lpstr>
      <vt:lpstr>Wingdings</vt:lpstr>
      <vt:lpstr>Times New Roman</vt:lpstr>
      <vt:lpstr>Tahoma</vt:lpstr>
      <vt:lpstr>Monotype Sorts</vt:lpstr>
      <vt:lpstr>Воздушный поток</vt:lpstr>
      <vt:lpstr>Формула</vt:lpstr>
      <vt:lpstr>МБОУ Татарская гимназия № 15 Кировского района ПРЕЗЕНТАЦИЯ КАБИНЕТА МАТЕМАТИКИ</vt:lpstr>
      <vt:lpstr>Слайд 2</vt:lpstr>
      <vt:lpstr>Кириллова Елизавета Александровна  Учитель математики высшей квалификационной категории Почетный работник общего образования РФ МБОУ «Татарская гимназия № 15» Кировского района г.Казани РТ</vt:lpstr>
      <vt:lpstr>Слайд 4</vt:lpstr>
      <vt:lpstr>Слайд 5</vt:lpstr>
      <vt:lpstr>Слайд 6</vt:lpstr>
      <vt:lpstr>ДОБРО ПОЖАЛОВАТЬ В КАБИНЕТ МАТЕМАТИКИ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Исходные документы  для составления рабочих программ  учебных курсов:</vt:lpstr>
      <vt:lpstr>Слайд 18</vt:lpstr>
      <vt:lpstr>Слайд 19</vt:lpstr>
      <vt:lpstr>Слайд 20</vt:lpstr>
      <vt:lpstr>Слайд 21</vt:lpstr>
      <vt:lpstr>УМК</vt:lpstr>
      <vt:lpstr>Слайд 23</vt:lpstr>
      <vt:lpstr>Слайд 24</vt:lpstr>
      <vt:lpstr>Слайд 25</vt:lpstr>
      <vt:lpstr>Слайд 26</vt:lpstr>
      <vt:lpstr>Слайд 27</vt:lpstr>
      <vt:lpstr>Слайд 28</vt:lpstr>
      <vt:lpstr> Методические пособия    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Исенбаевская СОШ     ПРЕЗЕНТАЦИЯ КАБИНЕТА МАТЕМАТИКИ</dc:title>
  <dc:creator>Гулия</dc:creator>
  <cp:lastModifiedBy>pcvl</cp:lastModifiedBy>
  <cp:revision>77</cp:revision>
  <dcterms:created xsi:type="dcterms:W3CDTF">2014-02-09T18:59:20Z</dcterms:created>
  <dcterms:modified xsi:type="dcterms:W3CDTF">2014-10-02T13:39:32Z</dcterms:modified>
</cp:coreProperties>
</file>